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25"/>
  </p:notesMasterIdLst>
  <p:handoutMasterIdLst>
    <p:handoutMasterId r:id="rId26"/>
  </p:handoutMasterIdLst>
  <p:sldIdLst>
    <p:sldId id="269" r:id="rId3"/>
    <p:sldId id="323" r:id="rId4"/>
    <p:sldId id="312" r:id="rId5"/>
    <p:sldId id="338" r:id="rId6"/>
    <p:sldId id="294" r:id="rId7"/>
    <p:sldId id="296" r:id="rId8"/>
    <p:sldId id="339" r:id="rId9"/>
    <p:sldId id="343" r:id="rId10"/>
    <p:sldId id="340" r:id="rId11"/>
    <p:sldId id="342" r:id="rId12"/>
    <p:sldId id="341" r:id="rId13"/>
    <p:sldId id="300" r:id="rId14"/>
    <p:sldId id="368" r:id="rId15"/>
    <p:sldId id="365" r:id="rId16"/>
    <p:sldId id="367" r:id="rId17"/>
    <p:sldId id="366" r:id="rId18"/>
    <p:sldId id="371" r:id="rId19"/>
    <p:sldId id="372" r:id="rId20"/>
    <p:sldId id="369" r:id="rId21"/>
    <p:sldId id="374" r:id="rId22"/>
    <p:sldId id="373" r:id="rId23"/>
    <p:sldId id="268" r:id="rId24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83" userDrawn="1">
          <p15:clr>
            <a:srgbClr val="A4A3A4"/>
          </p15:clr>
        </p15:guide>
        <p15:guide id="2" pos="3334" userDrawn="1">
          <p15:clr>
            <a:srgbClr val="A4A3A4"/>
          </p15:clr>
        </p15:guide>
        <p15:guide id="3" orient="horz" pos="35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0086"/>
    <a:srgbClr val="6B0B0B"/>
    <a:srgbClr val="B01F24"/>
    <a:srgbClr val="003F88"/>
    <a:srgbClr val="F6B72C"/>
    <a:srgbClr val="F9C099"/>
    <a:srgbClr val="F17116"/>
    <a:srgbClr val="FFDE75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88182" autoAdjust="0"/>
  </p:normalViewPr>
  <p:slideViewPr>
    <p:cSldViewPr snapToGrid="0" showGuides="1">
      <p:cViewPr varScale="1">
        <p:scale>
          <a:sx n="91" d="100"/>
          <a:sy n="91" d="100"/>
        </p:scale>
        <p:origin x="33" y="33"/>
      </p:cViewPr>
      <p:guideLst>
        <p:guide orient="horz" pos="683"/>
        <p:guide pos="3334"/>
        <p:guide orient="horz" pos="35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0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75DDE-432B-40AD-BE9E-FA049E10C62E}" type="datetimeFigureOut">
              <a:rPr lang="zh-CN" altLang="en-US" smtClean="0"/>
              <a:t>2022/12/25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043C7-7D10-4A62-95D6-8659B3D82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BEAD-3BFB-4E74-94BA-8E573EEB3C07}" type="datetimeFigureOut">
              <a:rPr lang="zh-CN" altLang="en-US" smtClean="0"/>
              <a:t>2022/12/25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38A16-44D0-4638-ACD6-43A88F095A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封面；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转场页，图片为紫金港东区建筑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目录页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求是书院的图片链接到介绍视频了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矩形 73"/>
          <p:cNvSpPr/>
          <p:nvPr userDrawn="1"/>
        </p:nvSpPr>
        <p:spPr>
          <a:xfrm>
            <a:off x="2472519" y="5599273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4785148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5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968126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 txBox="1"/>
          <p:nvPr userDrawn="1"/>
        </p:nvSpPr>
        <p:spPr>
          <a:xfrm>
            <a:off x="960840" y="4702089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文本占位符 84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60840" y="4702089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sp>
        <p:nvSpPr>
          <p:cNvPr id="10" name="文本占位符 9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960840" y="1432866"/>
            <a:ext cx="1487488" cy="159543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72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NO</a:t>
            </a:r>
            <a:endParaRPr lang="zh-CN" altLang="en-US" dirty="0"/>
          </a:p>
        </p:txBody>
      </p:sp>
      <p:sp>
        <p:nvSpPr>
          <p:cNvPr id="11" name="文本占位符 7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960840" y="2785075"/>
            <a:ext cx="5330316" cy="7218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单击此处编辑小节标题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 hasCustomPrompt="1"/>
          </p:nvPr>
        </p:nvSpPr>
        <p:spPr>
          <a:xfrm>
            <a:off x="960840" y="3429000"/>
            <a:ext cx="5210175" cy="122259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500"/>
              </a:spcAft>
              <a:buFontTx/>
              <a:buNone/>
              <a:defRPr sz="1600" b="1">
                <a:solidFill>
                  <a:schemeClr val="accent4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单击此处输入小节标题的说明</a:t>
            </a:r>
            <a:endParaRPr lang="en-US" altLang="zh-CN" dirty="0"/>
          </a:p>
          <a:p>
            <a:pPr lvl="0"/>
            <a:r>
              <a:rPr lang="zh-CN" altLang="en-US" dirty="0"/>
              <a:t>比如背景、意义等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3076522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64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207653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7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76" name="直接连接符 75"/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 userDrawn="1"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353" y="6468880"/>
            <a:ext cx="1865182" cy="392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920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3" name="Group 74"/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72" name="文本框 71"/>
          <p:cNvSpPr txBox="1"/>
          <p:nvPr userDrawn="1"/>
        </p:nvSpPr>
        <p:spPr>
          <a:xfrm>
            <a:off x="445418" y="1954926"/>
            <a:ext cx="246221" cy="2948147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务求实学，存是去非</a:t>
            </a:r>
          </a:p>
        </p:txBody>
      </p:sp>
      <p:sp>
        <p:nvSpPr>
          <p:cNvPr id="73" name="文本框 72"/>
          <p:cNvSpPr txBox="1"/>
          <p:nvPr userDrawn="1"/>
        </p:nvSpPr>
        <p:spPr>
          <a:xfrm>
            <a:off x="11500361" y="1647567"/>
            <a:ext cx="246221" cy="3562866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正其谊、不谋其利，明其道、不计其功</a:t>
            </a:r>
          </a:p>
        </p:txBody>
      </p:sp>
      <p:grpSp>
        <p:nvGrpSpPr>
          <p:cNvPr id="74" name="组合 73"/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/>
            <p:cNvSpPr/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"/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"/>
            <p:cNvSpPr/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9"/>
            <p:cNvSpPr/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"/>
            <p:cNvSpPr/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"/>
            <p:cNvSpPr/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1" name="标题 1"/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/>
          <p:cNvCxnSpPr/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/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/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/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s84y1s79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/>
          <p:cNvSpPr/>
          <p:nvPr/>
        </p:nvSpPr>
        <p:spPr>
          <a:xfrm>
            <a:off x="-43128" y="24903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1514476" y="3343161"/>
            <a:ext cx="4099340" cy="485081"/>
          </a:xfrm>
        </p:spPr>
        <p:txBody>
          <a:bodyPr/>
          <a:lstStyle/>
          <a:p>
            <a:r>
              <a:rPr lang="zh-CN" altLang="en-US" dirty="0"/>
              <a:t>渔业产业地图信息可视化平台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渔我所欲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514476" y="3828242"/>
            <a:ext cx="3274881" cy="2553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1814747" y="2619741"/>
            <a:ext cx="2169886" cy="857796"/>
          </a:xfrm>
          <a:prstGeom prst="rect">
            <a:avLst/>
          </a:prstGeom>
        </p:spPr>
        <p:txBody>
          <a:bodyPr lIns="0" rIns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600" dirty="0"/>
              <a:t>多样化展示</a:t>
            </a:r>
            <a:endParaRPr lang="es-ES_tradnl" sz="3600" dirty="0"/>
          </a:p>
        </p:txBody>
      </p:sp>
      <p:sp>
        <p:nvSpPr>
          <p:cNvPr id="16" name="CuadroTexto 5"/>
          <p:cNvSpPr txBox="1"/>
          <p:nvPr/>
        </p:nvSpPr>
        <p:spPr>
          <a:xfrm>
            <a:off x="912051" y="3651709"/>
            <a:ext cx="3975279" cy="816890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灵活切换多种可视化图片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如果觉得算不上创新可以删了这页</a:t>
            </a:r>
            <a:endParaRPr lang="en-US" altLang="zh-CN" sz="1800" b="1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03 </a:t>
            </a:r>
            <a:r>
              <a:rPr lang="zh-CN" altLang="en-US" dirty="0"/>
              <a:t>项目创新点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Features</a:t>
            </a:r>
            <a:endParaRPr lang="zh-CN" alt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461" y="1446618"/>
            <a:ext cx="2720398" cy="234624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199" y="4122488"/>
            <a:ext cx="5450429" cy="214685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350" y="1179452"/>
            <a:ext cx="2530057" cy="26178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1814747" y="2510648"/>
            <a:ext cx="2169886" cy="857796"/>
          </a:xfrm>
          <a:prstGeom prst="rect">
            <a:avLst/>
          </a:prstGeom>
        </p:spPr>
        <p:txBody>
          <a:bodyPr lIns="0" rIns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600" dirty="0"/>
              <a:t>项目已部署</a:t>
            </a:r>
            <a:endParaRPr lang="es-ES_tradnl" sz="3600" dirty="0"/>
          </a:p>
        </p:txBody>
      </p:sp>
      <p:sp>
        <p:nvSpPr>
          <p:cNvPr id="16" name="CuadroTexto 5"/>
          <p:cNvSpPr txBox="1"/>
          <p:nvPr/>
        </p:nvSpPr>
        <p:spPr>
          <a:xfrm>
            <a:off x="912051" y="3542616"/>
            <a:ext cx="3975279" cy="1571584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本项目已部署至云服务器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IP : </a:t>
            </a:r>
            <a:r>
              <a:rPr lang="en-US" altLang="zh-CN" sz="18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xxx.xxx.xxx.xxx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想不出来硬加的</a:t>
            </a:r>
            <a:r>
              <a:rPr lang="en-US" altLang="zh-CN" sz="1800" b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XD,</a:t>
            </a: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如果没有就删了这页</a:t>
            </a:r>
            <a:endParaRPr lang="en-US" altLang="zh-CN" sz="1800" b="1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03 </a:t>
            </a:r>
            <a:r>
              <a:rPr lang="zh-CN" altLang="en-US" dirty="0"/>
              <a:t>项目创新点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Features</a:t>
            </a:r>
            <a:endParaRPr lang="zh-CN" alt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642" y="2474363"/>
            <a:ext cx="1905000" cy="1905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185" name="图片 184"/>
          <p:cNvPicPr>
            <a:picLocks noChangeAspect="1"/>
          </p:cNvPicPr>
          <p:nvPr/>
        </p:nvPicPr>
        <p:blipFill>
          <a:blip r:embed="rId3" cstate="print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22539"/>
            <a:ext cx="5807191" cy="3892201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项目过程管理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>
          <a:xfrm>
            <a:off x="960840" y="3429000"/>
            <a:ext cx="5210175" cy="431745"/>
          </a:xfrm>
        </p:spPr>
        <p:txBody>
          <a:bodyPr/>
          <a:lstStyle/>
          <a:p>
            <a:r>
              <a:rPr lang="en-US" altLang="zh-CN" dirty="0"/>
              <a:t>Project Process Management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672465" y="2707005"/>
            <a:ext cx="3996690" cy="8578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300" dirty="0"/>
              <a:t>代码管理</a:t>
            </a:r>
            <a:r>
              <a:rPr lang="en-US" altLang="zh-CN" sz="3300" dirty="0"/>
              <a:t>: github</a:t>
            </a:r>
          </a:p>
          <a:p>
            <a:pPr algn="l"/>
            <a:endParaRPr lang="en-US" altLang="zh-CN" sz="3300" dirty="0"/>
          </a:p>
          <a:p>
            <a:pPr algn="l"/>
            <a:r>
              <a:rPr lang="zh-CN" altLang="en-US" sz="3300" dirty="0"/>
              <a:t>文档撰写</a:t>
            </a:r>
            <a:r>
              <a:rPr lang="en-US" altLang="zh-CN" sz="3300" dirty="0"/>
              <a:t>: Markdown</a:t>
            </a:r>
          </a:p>
        </p:txBody>
      </p:sp>
      <p:pic>
        <p:nvPicPr>
          <p:cNvPr id="3" name="图片 2" descr="GitHu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810" y="1527810"/>
            <a:ext cx="7282180" cy="4389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005840" y="1279525"/>
            <a:ext cx="4064000" cy="63182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会议召开记录截图</a:t>
            </a:r>
          </a:p>
        </p:txBody>
      </p:sp>
      <p:pic>
        <p:nvPicPr>
          <p:cNvPr id="8" name="图片 7" descr="Ding_recor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90" y="2026285"/>
            <a:ext cx="3912235" cy="38068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519295" y="1279525"/>
            <a:ext cx="2085975" cy="63182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小组会议记录截图</a:t>
            </a:r>
          </a:p>
        </p:txBody>
      </p:sp>
      <p:pic>
        <p:nvPicPr>
          <p:cNvPr id="12" name="图片 11" descr="yuq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955" y="1911350"/>
            <a:ext cx="4344035" cy="1651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70265" y="1278890"/>
            <a:ext cx="2600960" cy="63182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会议内容纲要发布截图</a:t>
            </a:r>
          </a:p>
        </p:txBody>
      </p:sp>
      <p:pic>
        <p:nvPicPr>
          <p:cNvPr id="17" name="图片 16" descr="recor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2375" y="1910715"/>
            <a:ext cx="3527425" cy="4764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3" grpId="0"/>
      <p:bldP spid="1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pic>
        <p:nvPicPr>
          <p:cNvPr id="5" name="图片 4" descr="Scru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820" y="1786890"/>
            <a:ext cx="5982335" cy="3499485"/>
          </a:xfrm>
          <a:prstGeom prst="rect">
            <a:avLst/>
          </a:prstGeom>
        </p:spPr>
      </p:pic>
      <p:sp>
        <p:nvSpPr>
          <p:cNvPr id="15" name="Título 1"/>
          <p:cNvSpPr txBox="1"/>
          <p:nvPr/>
        </p:nvSpPr>
        <p:spPr>
          <a:xfrm>
            <a:off x="1005840" y="2193925"/>
            <a:ext cx="4582160" cy="8578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300" dirty="0"/>
              <a:t>Scrum敏捷开发模型</a:t>
            </a:r>
          </a:p>
        </p:txBody>
      </p:sp>
      <p:sp>
        <p:nvSpPr>
          <p:cNvPr id="16" name="CuadroTexto 5"/>
          <p:cNvSpPr txBox="1"/>
          <p:nvPr/>
        </p:nvSpPr>
        <p:spPr>
          <a:xfrm>
            <a:off x="950595" y="3271520"/>
            <a:ext cx="5455285" cy="201485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L="285750" marR="0" lvl="0" indent="-285750" algn="l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缩短项目的反馈周期</a:t>
            </a:r>
          </a:p>
          <a:p>
            <a:pPr marL="285750" marR="0" lvl="0" indent="-285750" algn="l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每个迭代周期结束都能立即反馈</a:t>
            </a:r>
          </a:p>
          <a:p>
            <a:pPr marL="285750" marR="0" lvl="0" indent="-285750" algn="l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通过不断的沟通，减少理解上的偏差，从而降低修正错误的代价</a:t>
            </a:r>
          </a:p>
          <a:p>
            <a:pPr marL="285750" marR="0" lvl="0" indent="-285750" algn="l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每个迭代周期的结束都能接受验证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070" y="2348865"/>
            <a:ext cx="8024495" cy="3500755"/>
          </a:xfrm>
          <a:prstGeom prst="rect">
            <a:avLst/>
          </a:prstGeom>
        </p:spPr>
      </p:pic>
      <p:sp>
        <p:nvSpPr>
          <p:cNvPr id="15" name="Título 1"/>
          <p:cNvSpPr txBox="1"/>
          <p:nvPr/>
        </p:nvSpPr>
        <p:spPr>
          <a:xfrm>
            <a:off x="4477937" y="1480043"/>
            <a:ext cx="2169886" cy="857796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en-US" altLang="zh-CN" sz="3600" dirty="0"/>
              <a:t>Pert</a:t>
            </a:r>
            <a:r>
              <a:rPr lang="zh-CN" altLang="en-US" sz="3600" dirty="0"/>
              <a:t>图</a:t>
            </a:r>
            <a:endParaRPr lang="en-US" altLang="zh-CN" sz="3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3804920" y="1188720"/>
            <a:ext cx="4582160" cy="8578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ctr"/>
            <a:r>
              <a:rPr lang="zh-CN" altLang="en-US" sz="3300" dirty="0"/>
              <a:t>里程碑</a:t>
            </a:r>
          </a:p>
        </p:txBody>
      </p:sp>
      <p:pic>
        <p:nvPicPr>
          <p:cNvPr id="3" name="图片 2" descr="MileSton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630" y="2193925"/>
            <a:ext cx="9222740" cy="3705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3804920" y="1188720"/>
            <a:ext cx="4582160" cy="8578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ctr"/>
            <a:r>
              <a:rPr lang="zh-CN" altLang="en-US" sz="3300" dirty="0"/>
              <a:t>甘特图</a:t>
            </a:r>
          </a:p>
        </p:txBody>
      </p:sp>
      <p:pic>
        <p:nvPicPr>
          <p:cNvPr id="5" name="图片 4" descr="G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360" y="2091055"/>
            <a:ext cx="8401050" cy="4383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项目过程管理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Process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530600" y="127952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54" name="任意多边形: 形状 53"/>
          <p:cNvSpPr/>
          <p:nvPr/>
        </p:nvSpPr>
        <p:spPr>
          <a:xfrm>
            <a:off x="1355706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1487723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1355705" y="3712400"/>
            <a:ext cx="2817191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图表，学习ECharts</a:t>
            </a:r>
          </a:p>
          <a:p>
            <a:pPr marL="106045" indent="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None/>
            </a:pPr>
            <a:r>
              <a:rPr lang="en-US" altLang="zh-CN" sz="1400" dirty="0"/>
              <a:t>   </a:t>
            </a:r>
            <a:r>
              <a:rPr lang="en-US" altLang="zh-CN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zh-CN" altLang="en-US" sz="1400" dirty="0">
                <a:solidFill>
                  <a:schemeClr val="accent2">
                    <a:lumMod val="75000"/>
                  </a:schemeClr>
                </a:solidFill>
              </a:rPr>
              <a:t>高世山 沈轩喆 应凌凯</a:t>
            </a:r>
            <a:endParaRPr lang="zh-CN" altLang="en-US" sz="1400" dirty="0"/>
          </a:p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Axios，能够和后端实现除图表呈现的所有基本功能</a:t>
            </a:r>
          </a:p>
          <a:p>
            <a:pPr marL="106045" indent="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None/>
            </a:pPr>
            <a:r>
              <a:rPr lang="en-US" altLang="zh-CN" sz="1400" dirty="0"/>
              <a:t>    </a:t>
            </a:r>
            <a:r>
              <a:rPr lang="zh-CN" altLang="en-US" sz="1400" dirty="0">
                <a:solidFill>
                  <a:schemeClr val="accent2">
                    <a:lumMod val="75000"/>
                  </a:schemeClr>
                </a:solidFill>
              </a:rPr>
              <a:t>裴宇航</a:t>
            </a:r>
          </a:p>
        </p:txBody>
      </p:sp>
      <p:sp>
        <p:nvSpPr>
          <p:cNvPr id="17" name="矩形 16"/>
          <p:cNvSpPr/>
          <p:nvPr/>
        </p:nvSpPr>
        <p:spPr>
          <a:xfrm>
            <a:off x="2292551" y="1937790"/>
            <a:ext cx="7924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前端</a:t>
            </a:r>
          </a:p>
        </p:txBody>
      </p:sp>
      <p:grpSp>
        <p:nvGrpSpPr>
          <p:cNvPr id="61" name="组合 60"/>
          <p:cNvGrpSpPr>
            <a:grpSpLocks noChangeAspect="1"/>
          </p:cNvGrpSpPr>
          <p:nvPr/>
        </p:nvGrpSpPr>
        <p:grpSpPr>
          <a:xfrm>
            <a:off x="2443901" y="2866113"/>
            <a:ext cx="640800" cy="578207"/>
            <a:chOff x="19983312" y="6542955"/>
            <a:chExt cx="528086" cy="476503"/>
          </a:xfrm>
          <a:solidFill>
            <a:schemeClr val="accent3"/>
          </a:solidFill>
        </p:grpSpPr>
        <p:sp>
          <p:nvSpPr>
            <p:cNvPr id="62" name="任意多边形: 形状 61"/>
            <p:cNvSpPr/>
            <p:nvPr/>
          </p:nvSpPr>
          <p:spPr>
            <a:xfrm>
              <a:off x="19983447" y="7002583"/>
              <a:ext cx="472500" cy="16875"/>
            </a:xfrm>
            <a:custGeom>
              <a:avLst/>
              <a:gdLst>
                <a:gd name="connsiteX0" fmla="*/ 67 w 472500"/>
                <a:gd name="connsiteY0" fmla="*/ 19508 h 16875"/>
                <a:gd name="connsiteX1" fmla="*/ 12268 w 472500"/>
                <a:gd name="connsiteY1" fmla="*/ 31657 h 16875"/>
                <a:gd name="connsiteX2" fmla="*/ 462443 w 472500"/>
                <a:gd name="connsiteY2" fmla="*/ 31657 h 16875"/>
                <a:gd name="connsiteX3" fmla="*/ 477714 w 472500"/>
                <a:gd name="connsiteY3" fmla="*/ 16386 h 16875"/>
                <a:gd name="connsiteX4" fmla="*/ 477714 w 472500"/>
                <a:gd name="connsiteY4" fmla="*/ 0 h 16875"/>
                <a:gd name="connsiteX5" fmla="*/ 0 w 472500"/>
                <a:gd name="connsiteY5" fmla="*/ 0 h 16875"/>
                <a:gd name="connsiteX6" fmla="*/ 67 w 472500"/>
                <a:gd name="connsiteY6" fmla="*/ 19508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500" h="16875">
                  <a:moveTo>
                    <a:pt x="67" y="19508"/>
                  </a:moveTo>
                  <a:cubicBezTo>
                    <a:pt x="101" y="26224"/>
                    <a:pt x="5552" y="31657"/>
                    <a:pt x="12268" y="31657"/>
                  </a:cubicBezTo>
                  <a:lnTo>
                    <a:pt x="462443" y="31657"/>
                  </a:lnTo>
                  <a:cubicBezTo>
                    <a:pt x="470880" y="31657"/>
                    <a:pt x="477714" y="24823"/>
                    <a:pt x="477714" y="16386"/>
                  </a:cubicBezTo>
                  <a:lnTo>
                    <a:pt x="477714" y="0"/>
                  </a:lnTo>
                  <a:lnTo>
                    <a:pt x="0" y="0"/>
                  </a:lnTo>
                  <a:cubicBezTo>
                    <a:pt x="34" y="6497"/>
                    <a:pt x="51" y="13635"/>
                    <a:pt x="67" y="19508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19983312" y="6615066"/>
              <a:ext cx="472500" cy="354375"/>
            </a:xfrm>
            <a:custGeom>
              <a:avLst/>
              <a:gdLst>
                <a:gd name="connsiteX0" fmla="*/ 465834 w 472500"/>
                <a:gd name="connsiteY0" fmla="*/ 116218 h 354375"/>
                <a:gd name="connsiteX1" fmla="*/ 427629 w 472500"/>
                <a:gd name="connsiteY1" fmla="*/ 126816 h 354375"/>
                <a:gd name="connsiteX2" fmla="*/ 427629 w 472500"/>
                <a:gd name="connsiteY2" fmla="*/ 330008 h 354375"/>
                <a:gd name="connsiteX3" fmla="*/ 347828 w 472500"/>
                <a:gd name="connsiteY3" fmla="*/ 314027 h 354375"/>
                <a:gd name="connsiteX4" fmla="*/ 264988 w 472500"/>
                <a:gd name="connsiteY4" fmla="*/ 330429 h 354375"/>
                <a:gd name="connsiteX5" fmla="*/ 264988 w 472500"/>
                <a:gd name="connsiteY5" fmla="*/ 63703 h 354375"/>
                <a:gd name="connsiteX6" fmla="*/ 341837 w 472500"/>
                <a:gd name="connsiteY6" fmla="*/ 38323 h 354375"/>
                <a:gd name="connsiteX7" fmla="*/ 350646 w 472500"/>
                <a:gd name="connsiteY7" fmla="*/ 17 h 354375"/>
                <a:gd name="connsiteX8" fmla="*/ 348418 w 472500"/>
                <a:gd name="connsiteY8" fmla="*/ 0 h 354375"/>
                <a:gd name="connsiteX9" fmla="*/ 240519 w 472500"/>
                <a:gd name="connsiteY9" fmla="*/ 34239 h 354375"/>
                <a:gd name="connsiteX10" fmla="*/ 240469 w 472500"/>
                <a:gd name="connsiteY10" fmla="*/ 34239 h 354375"/>
                <a:gd name="connsiteX11" fmla="*/ 132604 w 472500"/>
                <a:gd name="connsiteY11" fmla="*/ 0 h 354375"/>
                <a:gd name="connsiteX12" fmla="*/ 22343 w 472500"/>
                <a:gd name="connsiteY12" fmla="*/ 40989 h 354375"/>
                <a:gd name="connsiteX13" fmla="*/ 15103 w 472500"/>
                <a:gd name="connsiteY13" fmla="*/ 55806 h 354375"/>
                <a:gd name="connsiteX14" fmla="*/ 15103 w 472500"/>
                <a:gd name="connsiteY14" fmla="*/ 115223 h 354375"/>
                <a:gd name="connsiteX15" fmla="*/ 0 w 472500"/>
                <a:gd name="connsiteY15" fmla="*/ 368972 h 354375"/>
                <a:gd name="connsiteX16" fmla="*/ 477968 w 472500"/>
                <a:gd name="connsiteY16" fmla="*/ 368972 h 354375"/>
                <a:gd name="connsiteX17" fmla="*/ 465834 w 472500"/>
                <a:gd name="connsiteY17" fmla="*/ 119711 h 354375"/>
                <a:gd name="connsiteX18" fmla="*/ 465834 w 472500"/>
                <a:gd name="connsiteY18" fmla="*/ 116218 h 354375"/>
                <a:gd name="connsiteX19" fmla="*/ 215916 w 472500"/>
                <a:gd name="connsiteY19" fmla="*/ 330396 h 354375"/>
                <a:gd name="connsiteX20" fmla="*/ 133093 w 472500"/>
                <a:gd name="connsiteY20" fmla="*/ 314010 h 354375"/>
                <a:gd name="connsiteX21" fmla="*/ 53308 w 472500"/>
                <a:gd name="connsiteY21" fmla="*/ 330024 h 354375"/>
                <a:gd name="connsiteX22" fmla="*/ 53308 w 472500"/>
                <a:gd name="connsiteY22" fmla="*/ 65171 h 354375"/>
                <a:gd name="connsiteX23" fmla="*/ 132452 w 472500"/>
                <a:gd name="connsiteY23" fmla="*/ 38171 h 354375"/>
                <a:gd name="connsiteX24" fmla="*/ 215916 w 472500"/>
                <a:gd name="connsiteY24" fmla="*/ 63720 h 354375"/>
                <a:gd name="connsiteX25" fmla="*/ 215916 w 472500"/>
                <a:gd name="connsiteY25" fmla="*/ 330396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72500" h="354375">
                  <a:moveTo>
                    <a:pt x="465834" y="116218"/>
                  </a:moveTo>
                  <a:lnTo>
                    <a:pt x="427629" y="126816"/>
                  </a:lnTo>
                  <a:lnTo>
                    <a:pt x="427629" y="330008"/>
                  </a:lnTo>
                  <a:cubicBezTo>
                    <a:pt x="407987" y="321975"/>
                    <a:pt x="380987" y="314027"/>
                    <a:pt x="347828" y="314027"/>
                  </a:cubicBezTo>
                  <a:cubicBezTo>
                    <a:pt x="320153" y="314027"/>
                    <a:pt x="292292" y="319528"/>
                    <a:pt x="264988" y="330429"/>
                  </a:cubicBezTo>
                  <a:lnTo>
                    <a:pt x="264988" y="63703"/>
                  </a:lnTo>
                  <a:cubicBezTo>
                    <a:pt x="278083" y="55552"/>
                    <a:pt x="306771" y="40095"/>
                    <a:pt x="341837" y="38323"/>
                  </a:cubicBezTo>
                  <a:lnTo>
                    <a:pt x="350646" y="17"/>
                  </a:lnTo>
                  <a:cubicBezTo>
                    <a:pt x="349886" y="17"/>
                    <a:pt x="349161" y="0"/>
                    <a:pt x="348418" y="0"/>
                  </a:cubicBezTo>
                  <a:cubicBezTo>
                    <a:pt x="296595" y="0"/>
                    <a:pt x="255623" y="23996"/>
                    <a:pt x="240519" y="34239"/>
                  </a:cubicBezTo>
                  <a:cubicBezTo>
                    <a:pt x="237617" y="36214"/>
                    <a:pt x="237549" y="36214"/>
                    <a:pt x="240469" y="34239"/>
                  </a:cubicBezTo>
                  <a:cubicBezTo>
                    <a:pt x="225366" y="23996"/>
                    <a:pt x="184427" y="0"/>
                    <a:pt x="132604" y="0"/>
                  </a:cubicBezTo>
                  <a:cubicBezTo>
                    <a:pt x="93083" y="0"/>
                    <a:pt x="55823" y="13787"/>
                    <a:pt x="22343" y="40989"/>
                  </a:cubicBezTo>
                  <a:cubicBezTo>
                    <a:pt x="17938" y="44618"/>
                    <a:pt x="15103" y="50051"/>
                    <a:pt x="15103" y="55806"/>
                  </a:cubicBezTo>
                  <a:lnTo>
                    <a:pt x="15103" y="115223"/>
                  </a:lnTo>
                  <a:lnTo>
                    <a:pt x="0" y="368972"/>
                  </a:lnTo>
                  <a:lnTo>
                    <a:pt x="477968" y="368972"/>
                  </a:lnTo>
                  <a:lnTo>
                    <a:pt x="465834" y="119711"/>
                  </a:lnTo>
                  <a:lnTo>
                    <a:pt x="465834" y="116218"/>
                  </a:lnTo>
                  <a:close/>
                  <a:moveTo>
                    <a:pt x="215916" y="330396"/>
                  </a:moveTo>
                  <a:cubicBezTo>
                    <a:pt x="188629" y="319494"/>
                    <a:pt x="160751" y="314010"/>
                    <a:pt x="133093" y="314010"/>
                  </a:cubicBezTo>
                  <a:cubicBezTo>
                    <a:pt x="99917" y="314010"/>
                    <a:pt x="72951" y="321975"/>
                    <a:pt x="53308" y="330024"/>
                  </a:cubicBezTo>
                  <a:lnTo>
                    <a:pt x="53308" y="65171"/>
                  </a:lnTo>
                  <a:cubicBezTo>
                    <a:pt x="78401" y="47233"/>
                    <a:pt x="104591" y="38171"/>
                    <a:pt x="132452" y="38171"/>
                  </a:cubicBezTo>
                  <a:cubicBezTo>
                    <a:pt x="170471" y="38171"/>
                    <a:pt x="202821" y="55080"/>
                    <a:pt x="215916" y="63720"/>
                  </a:cubicBezTo>
                  <a:lnTo>
                    <a:pt x="215916" y="330396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20342648" y="6542955"/>
              <a:ext cx="168750" cy="168750"/>
            </a:xfrm>
            <a:custGeom>
              <a:avLst/>
              <a:gdLst>
                <a:gd name="connsiteX0" fmla="*/ 176698 w 168750"/>
                <a:gd name="connsiteY0" fmla="*/ 59083 h 168750"/>
                <a:gd name="connsiteX1" fmla="*/ 176192 w 168750"/>
                <a:gd name="connsiteY1" fmla="*/ 37483 h 168750"/>
                <a:gd name="connsiteX2" fmla="*/ 141210 w 168750"/>
                <a:gd name="connsiteY2" fmla="*/ 4087 h 168750"/>
                <a:gd name="connsiteX3" fmla="*/ 130697 w 168750"/>
                <a:gd name="connsiteY3" fmla="*/ 3 h 168750"/>
                <a:gd name="connsiteX4" fmla="*/ 120403 w 168750"/>
                <a:gd name="connsiteY4" fmla="*/ 4560 h 168750"/>
                <a:gd name="connsiteX5" fmla="*/ 57662 w 168750"/>
                <a:gd name="connsiteY5" fmla="*/ 70254 h 168750"/>
                <a:gd name="connsiteX6" fmla="*/ 42171 w 168750"/>
                <a:gd name="connsiteY6" fmla="*/ 55455 h 168750"/>
                <a:gd name="connsiteX7" fmla="*/ 31134 w 168750"/>
                <a:gd name="connsiteY7" fmla="*/ 52805 h 168750"/>
                <a:gd name="connsiteX8" fmla="*/ 23372 w 168750"/>
                <a:gd name="connsiteY8" fmla="*/ 61108 h 168750"/>
                <a:gd name="connsiteX9" fmla="*/ 439 w 168750"/>
                <a:gd name="connsiteY9" fmla="*/ 161345 h 168750"/>
                <a:gd name="connsiteX10" fmla="*/ 5400 w 168750"/>
                <a:gd name="connsiteY10" fmla="*/ 177849 h 168750"/>
                <a:gd name="connsiteX11" fmla="*/ 22106 w 168750"/>
                <a:gd name="connsiteY11" fmla="*/ 182034 h 168750"/>
                <a:gd name="connsiteX12" fmla="*/ 116927 w 168750"/>
                <a:gd name="connsiteY12" fmla="*/ 155675 h 168750"/>
                <a:gd name="connsiteX13" fmla="*/ 126580 w 168750"/>
                <a:gd name="connsiteY13" fmla="*/ 145736 h 168750"/>
                <a:gd name="connsiteX14" fmla="*/ 122715 w 168750"/>
                <a:gd name="connsiteY14" fmla="*/ 132388 h 168750"/>
                <a:gd name="connsiteX15" fmla="*/ 114345 w 168750"/>
                <a:gd name="connsiteY15" fmla="*/ 124406 h 168750"/>
                <a:gd name="connsiteX16" fmla="*/ 176698 w 168750"/>
                <a:gd name="connsiteY16" fmla="*/ 5908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750" h="168750">
                  <a:moveTo>
                    <a:pt x="176698" y="59083"/>
                  </a:moveTo>
                  <a:cubicBezTo>
                    <a:pt x="182520" y="52974"/>
                    <a:pt x="182301" y="43305"/>
                    <a:pt x="176192" y="37483"/>
                  </a:cubicBezTo>
                  <a:lnTo>
                    <a:pt x="141210" y="4087"/>
                  </a:lnTo>
                  <a:cubicBezTo>
                    <a:pt x="138409" y="1387"/>
                    <a:pt x="134595" y="-81"/>
                    <a:pt x="130697" y="3"/>
                  </a:cubicBezTo>
                  <a:cubicBezTo>
                    <a:pt x="126816" y="88"/>
                    <a:pt x="123086" y="1742"/>
                    <a:pt x="120403" y="4560"/>
                  </a:cubicBezTo>
                  <a:lnTo>
                    <a:pt x="57662" y="70254"/>
                  </a:lnTo>
                  <a:lnTo>
                    <a:pt x="42171" y="55455"/>
                  </a:lnTo>
                  <a:cubicBezTo>
                    <a:pt x="39234" y="52653"/>
                    <a:pt x="35016" y="51641"/>
                    <a:pt x="31134" y="52805"/>
                  </a:cubicBezTo>
                  <a:cubicBezTo>
                    <a:pt x="27253" y="53970"/>
                    <a:pt x="24283" y="57142"/>
                    <a:pt x="23372" y="61108"/>
                  </a:cubicBezTo>
                  <a:lnTo>
                    <a:pt x="439" y="161345"/>
                  </a:lnTo>
                  <a:cubicBezTo>
                    <a:pt x="-928" y="167336"/>
                    <a:pt x="945" y="173597"/>
                    <a:pt x="5400" y="177849"/>
                  </a:cubicBezTo>
                  <a:cubicBezTo>
                    <a:pt x="9855" y="182102"/>
                    <a:pt x="16217" y="183688"/>
                    <a:pt x="22106" y="182034"/>
                  </a:cubicBezTo>
                  <a:lnTo>
                    <a:pt x="116927" y="155675"/>
                  </a:lnTo>
                  <a:cubicBezTo>
                    <a:pt x="121669" y="154342"/>
                    <a:pt x="125398" y="150545"/>
                    <a:pt x="126580" y="145736"/>
                  </a:cubicBezTo>
                  <a:cubicBezTo>
                    <a:pt x="127795" y="140927"/>
                    <a:pt x="126309" y="135830"/>
                    <a:pt x="122715" y="132388"/>
                  </a:cubicBezTo>
                  <a:lnTo>
                    <a:pt x="114345" y="124406"/>
                  </a:lnTo>
                  <a:lnTo>
                    <a:pt x="176698" y="59083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任意多边形: 形状 73"/>
          <p:cNvSpPr/>
          <p:nvPr/>
        </p:nvSpPr>
        <p:spPr>
          <a:xfrm>
            <a:off x="4834591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5" name="直接连接符 74"/>
          <p:cNvCxnSpPr/>
          <p:nvPr/>
        </p:nvCxnSpPr>
        <p:spPr>
          <a:xfrm>
            <a:off x="4966608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834590" y="3712400"/>
            <a:ext cx="2817191" cy="963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根据数据库设计建表，</a:t>
            </a:r>
            <a:r>
              <a:rPr lang="zh-CN" altLang="en-US" sz="1400" dirty="0">
                <a:sym typeface="+mn-ea"/>
              </a:rPr>
              <a:t>实现除图表呈现的所有基本功能</a:t>
            </a:r>
          </a:p>
          <a:p>
            <a:pPr marL="106045" indent="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None/>
            </a:pPr>
            <a:r>
              <a:rPr lang="en-US" altLang="zh-CN" sz="1400" dirty="0"/>
              <a:t>    </a:t>
            </a:r>
            <a:r>
              <a:rPr lang="zh-CN" altLang="en-US" sz="1400" dirty="0">
                <a:solidFill>
                  <a:schemeClr val="accent2">
                    <a:lumMod val="75000"/>
                  </a:schemeClr>
                </a:solidFill>
              </a:rPr>
              <a:t>沈韵沨</a:t>
            </a:r>
          </a:p>
        </p:txBody>
      </p:sp>
      <p:sp>
        <p:nvSpPr>
          <p:cNvPr id="69" name="矩形 68"/>
          <p:cNvSpPr/>
          <p:nvPr/>
        </p:nvSpPr>
        <p:spPr>
          <a:xfrm>
            <a:off x="5699765" y="1967635"/>
            <a:ext cx="7924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后端</a:t>
            </a:r>
          </a:p>
        </p:txBody>
      </p:sp>
      <p:sp>
        <p:nvSpPr>
          <p:cNvPr id="85" name="任意多边形: 形状 84"/>
          <p:cNvSpPr/>
          <p:nvPr/>
        </p:nvSpPr>
        <p:spPr>
          <a:xfrm>
            <a:off x="8313477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/>
          <p:cNvCxnSpPr/>
          <p:nvPr/>
        </p:nvCxnSpPr>
        <p:spPr>
          <a:xfrm>
            <a:off x="8445494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8313475" y="3712400"/>
            <a:ext cx="2817191" cy="1296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sz="1400" dirty="0"/>
              <a:t>利用相关工具爬取数据，写好</a:t>
            </a:r>
            <a:r>
              <a:rPr sz="1400" dirty="0">
                <a:sym typeface="+mn-ea"/>
              </a:rPr>
              <a:t>数据库插入脚本</a:t>
            </a:r>
          </a:p>
          <a:p>
            <a:pPr marL="106045" indent="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None/>
            </a:pPr>
            <a:r>
              <a:rPr lang="en-US" altLang="zh-CN" sz="1400" dirty="0">
                <a:sym typeface="+mn-ea"/>
              </a:rPr>
              <a:t>    </a:t>
            </a:r>
            <a:r>
              <a:rPr lang="zh-CN" sz="1400" dirty="0">
                <a:solidFill>
                  <a:schemeClr val="accent2">
                    <a:lumMod val="75000"/>
                  </a:schemeClr>
                </a:solidFill>
                <a:sym typeface="+mn-ea"/>
              </a:rPr>
              <a:t>吴樊</a:t>
            </a:r>
            <a:endParaRPr sz="1400" dirty="0">
              <a:sym typeface="+mn-ea"/>
            </a:endParaRPr>
          </a:p>
          <a:p>
            <a:pPr marL="285750"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sz="1400" dirty="0"/>
              <a:t>数据来源：国家渔业统计数据</a:t>
            </a:r>
          </a:p>
        </p:txBody>
      </p:sp>
      <p:sp>
        <p:nvSpPr>
          <p:cNvPr id="80" name="矩形 79"/>
          <p:cNvSpPr/>
          <p:nvPr/>
        </p:nvSpPr>
        <p:spPr>
          <a:xfrm>
            <a:off x="8983246" y="1967635"/>
            <a:ext cx="147765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爬数据</a:t>
            </a:r>
          </a:p>
        </p:txBody>
      </p:sp>
      <p:sp>
        <p:nvSpPr>
          <p:cNvPr id="87" name="图形 63"/>
          <p:cNvSpPr>
            <a:spLocks noChangeAspect="1"/>
          </p:cNvSpPr>
          <p:nvPr/>
        </p:nvSpPr>
        <p:spPr>
          <a:xfrm>
            <a:off x="5922786" y="2866112"/>
            <a:ext cx="640800" cy="662160"/>
          </a:xfrm>
          <a:custGeom>
            <a:avLst/>
            <a:gdLst>
              <a:gd name="connsiteX0" fmla="*/ 261461 w 506250"/>
              <a:gd name="connsiteY0" fmla="*/ 198028 h 523125"/>
              <a:gd name="connsiteX1" fmla="*/ 243489 w 506250"/>
              <a:gd name="connsiteY1" fmla="*/ 215983 h 523125"/>
              <a:gd name="connsiteX2" fmla="*/ 81878 w 506250"/>
              <a:gd name="connsiteY2" fmla="*/ 215983 h 523125"/>
              <a:gd name="connsiteX3" fmla="*/ 63906 w 506250"/>
              <a:gd name="connsiteY3" fmla="*/ 198028 h 523125"/>
              <a:gd name="connsiteX4" fmla="*/ 81878 w 506250"/>
              <a:gd name="connsiteY4" fmla="*/ 180090 h 523125"/>
              <a:gd name="connsiteX5" fmla="*/ 243489 w 506250"/>
              <a:gd name="connsiteY5" fmla="*/ 180090 h 523125"/>
              <a:gd name="connsiteX6" fmla="*/ 261461 w 506250"/>
              <a:gd name="connsiteY6" fmla="*/ 198028 h 523125"/>
              <a:gd name="connsiteX7" fmla="*/ 355624 w 506250"/>
              <a:gd name="connsiteY7" fmla="*/ 187093 h 523125"/>
              <a:gd name="connsiteX8" fmla="*/ 445770 w 506250"/>
              <a:gd name="connsiteY8" fmla="*/ 267941 h 523125"/>
              <a:gd name="connsiteX9" fmla="*/ 254627 w 506250"/>
              <a:gd name="connsiteY9" fmla="*/ 481022 h 523125"/>
              <a:gd name="connsiteX10" fmla="*/ 164514 w 506250"/>
              <a:gd name="connsiteY10" fmla="*/ 400174 h 523125"/>
              <a:gd name="connsiteX11" fmla="*/ 355624 w 506250"/>
              <a:gd name="connsiteY11" fmla="*/ 187093 h 523125"/>
              <a:gd name="connsiteX12" fmla="*/ 330126 w 506250"/>
              <a:gd name="connsiteY12" fmla="*/ 273173 h 523125"/>
              <a:gd name="connsiteX13" fmla="*/ 329552 w 506250"/>
              <a:gd name="connsiteY13" fmla="*/ 272666 h 523125"/>
              <a:gd name="connsiteX14" fmla="*/ 321773 w 506250"/>
              <a:gd name="connsiteY14" fmla="*/ 269916 h 523125"/>
              <a:gd name="connsiteX15" fmla="*/ 314364 w 506250"/>
              <a:gd name="connsiteY15" fmla="*/ 273476 h 523125"/>
              <a:gd name="connsiteX16" fmla="*/ 211781 w 506250"/>
              <a:gd name="connsiteY16" fmla="*/ 387838 h 523125"/>
              <a:gd name="connsiteX17" fmla="*/ 212659 w 506250"/>
              <a:gd name="connsiteY17" fmla="*/ 404123 h 523125"/>
              <a:gd name="connsiteX18" fmla="*/ 220438 w 506250"/>
              <a:gd name="connsiteY18" fmla="*/ 406873 h 523125"/>
              <a:gd name="connsiteX19" fmla="*/ 227863 w 506250"/>
              <a:gd name="connsiteY19" fmla="*/ 403296 h 523125"/>
              <a:gd name="connsiteX20" fmla="*/ 330953 w 506250"/>
              <a:gd name="connsiteY20" fmla="*/ 288377 h 523125"/>
              <a:gd name="connsiteX21" fmla="*/ 330126 w 506250"/>
              <a:gd name="connsiteY21" fmla="*/ 273173 h 523125"/>
              <a:gd name="connsiteX22" fmla="*/ 351422 w 506250"/>
              <a:gd name="connsiteY22" fmla="*/ 232048 h 523125"/>
              <a:gd name="connsiteX23" fmla="*/ 346343 w 506250"/>
              <a:gd name="connsiteY23" fmla="*/ 237718 h 523125"/>
              <a:gd name="connsiteX24" fmla="*/ 343609 w 506250"/>
              <a:gd name="connsiteY24" fmla="*/ 245498 h 523125"/>
              <a:gd name="connsiteX25" fmla="*/ 347169 w 506250"/>
              <a:gd name="connsiteY25" fmla="*/ 252939 h 523125"/>
              <a:gd name="connsiteX26" fmla="*/ 347760 w 506250"/>
              <a:gd name="connsiteY26" fmla="*/ 253463 h 523125"/>
              <a:gd name="connsiteX27" fmla="*/ 355539 w 506250"/>
              <a:gd name="connsiteY27" fmla="*/ 256196 h 523125"/>
              <a:gd name="connsiteX28" fmla="*/ 362964 w 506250"/>
              <a:gd name="connsiteY28" fmla="*/ 252636 h 523125"/>
              <a:gd name="connsiteX29" fmla="*/ 375233 w 506250"/>
              <a:gd name="connsiteY29" fmla="*/ 238950 h 523125"/>
              <a:gd name="connsiteX30" fmla="*/ 366626 w 506250"/>
              <a:gd name="connsiteY30" fmla="*/ 231238 h 523125"/>
              <a:gd name="connsiteX31" fmla="*/ 351422 w 506250"/>
              <a:gd name="connsiteY31" fmla="*/ 232048 h 523125"/>
              <a:gd name="connsiteX32" fmla="*/ 364314 w 506250"/>
              <a:gd name="connsiteY32" fmla="*/ 177356 h 523125"/>
              <a:gd name="connsiteX33" fmla="*/ 454444 w 506250"/>
              <a:gd name="connsiteY33" fmla="*/ 258204 h 523125"/>
              <a:gd name="connsiteX34" fmla="*/ 476584 w 506250"/>
              <a:gd name="connsiteY34" fmla="*/ 233533 h 523125"/>
              <a:gd name="connsiteX35" fmla="*/ 386471 w 506250"/>
              <a:gd name="connsiteY35" fmla="*/ 152685 h 523125"/>
              <a:gd name="connsiteX36" fmla="*/ 364314 w 506250"/>
              <a:gd name="connsiteY36" fmla="*/ 177356 h 523125"/>
              <a:gd name="connsiteX37" fmla="*/ 516409 w 506250"/>
              <a:gd name="connsiteY37" fmla="*/ 189169 h 523125"/>
              <a:gd name="connsiteX38" fmla="*/ 484734 w 506250"/>
              <a:gd name="connsiteY38" fmla="*/ 224488 h 523125"/>
              <a:gd name="connsiteX39" fmla="*/ 394605 w 506250"/>
              <a:gd name="connsiteY39" fmla="*/ 143657 h 523125"/>
              <a:gd name="connsiteX40" fmla="*/ 426330 w 506250"/>
              <a:gd name="connsiteY40" fmla="*/ 108338 h 523125"/>
              <a:gd name="connsiteX41" fmla="*/ 442783 w 506250"/>
              <a:gd name="connsiteY41" fmla="*/ 100440 h 523125"/>
              <a:gd name="connsiteX42" fmla="*/ 460013 w 506250"/>
              <a:gd name="connsiteY42" fmla="*/ 106498 h 523125"/>
              <a:gd name="connsiteX43" fmla="*/ 514586 w 506250"/>
              <a:gd name="connsiteY43" fmla="*/ 155486 h 523125"/>
              <a:gd name="connsiteX44" fmla="*/ 516409 w 506250"/>
              <a:gd name="connsiteY44" fmla="*/ 189169 h 523125"/>
              <a:gd name="connsiteX45" fmla="*/ 498656 w 506250"/>
              <a:gd name="connsiteY45" fmla="*/ 173205 h 523125"/>
              <a:gd name="connsiteX46" fmla="*/ 444099 w 506250"/>
              <a:gd name="connsiteY46" fmla="*/ 124234 h 523125"/>
              <a:gd name="connsiteX47" fmla="*/ 428288 w 506250"/>
              <a:gd name="connsiteY47" fmla="*/ 141818 h 523125"/>
              <a:gd name="connsiteX48" fmla="*/ 482861 w 506250"/>
              <a:gd name="connsiteY48" fmla="*/ 190806 h 523125"/>
              <a:gd name="connsiteX49" fmla="*/ 498656 w 506250"/>
              <a:gd name="connsiteY49" fmla="*/ 173205 h 523125"/>
              <a:gd name="connsiteX50" fmla="*/ 153748 w 506250"/>
              <a:gd name="connsiteY50" fmla="*/ 412223 h 523125"/>
              <a:gd name="connsiteX51" fmla="*/ 243844 w 506250"/>
              <a:gd name="connsiteY51" fmla="*/ 493071 h 523125"/>
              <a:gd name="connsiteX52" fmla="*/ 137363 w 506250"/>
              <a:gd name="connsiteY52" fmla="*/ 536693 h 523125"/>
              <a:gd name="connsiteX53" fmla="*/ 125280 w 506250"/>
              <a:gd name="connsiteY53" fmla="*/ 534600 h 523125"/>
              <a:gd name="connsiteX54" fmla="*/ 121888 w 506250"/>
              <a:gd name="connsiteY54" fmla="*/ 522804 h 523125"/>
              <a:gd name="connsiteX55" fmla="*/ 153748 w 506250"/>
              <a:gd name="connsiteY55" fmla="*/ 412223 h 523125"/>
              <a:gd name="connsiteX56" fmla="*/ 161983 w 506250"/>
              <a:gd name="connsiteY56" fmla="*/ 440944 h 523125"/>
              <a:gd name="connsiteX57" fmla="*/ 149799 w 506250"/>
              <a:gd name="connsiteY57" fmla="*/ 483249 h 523125"/>
              <a:gd name="connsiteX58" fmla="*/ 173610 w 506250"/>
              <a:gd name="connsiteY58" fmla="*/ 504630 h 523125"/>
              <a:gd name="connsiteX59" fmla="*/ 214313 w 506250"/>
              <a:gd name="connsiteY59" fmla="*/ 487991 h 523125"/>
              <a:gd name="connsiteX60" fmla="*/ 161983 w 506250"/>
              <a:gd name="connsiteY60" fmla="*/ 440944 h 523125"/>
              <a:gd name="connsiteX61" fmla="*/ 131102 w 506250"/>
              <a:gd name="connsiteY61" fmla="*/ 409809 h 523125"/>
              <a:gd name="connsiteX62" fmla="*/ 120589 w 506250"/>
              <a:gd name="connsiteY62" fmla="*/ 446293 h 523125"/>
              <a:gd name="connsiteX63" fmla="*/ 40719 w 506250"/>
              <a:gd name="connsiteY63" fmla="*/ 446293 h 523125"/>
              <a:gd name="connsiteX64" fmla="*/ 0 w 506250"/>
              <a:gd name="connsiteY64" fmla="*/ 405591 h 523125"/>
              <a:gd name="connsiteX65" fmla="*/ 0 w 506250"/>
              <a:gd name="connsiteY65" fmla="*/ 109569 h 523125"/>
              <a:gd name="connsiteX66" fmla="*/ 40719 w 506250"/>
              <a:gd name="connsiteY66" fmla="*/ 68850 h 523125"/>
              <a:gd name="connsiteX67" fmla="*/ 90332 w 506250"/>
              <a:gd name="connsiteY67" fmla="*/ 68850 h 523125"/>
              <a:gd name="connsiteX68" fmla="*/ 90332 w 506250"/>
              <a:gd name="connsiteY68" fmla="*/ 65914 h 523125"/>
              <a:gd name="connsiteX69" fmla="*/ 105351 w 506250"/>
              <a:gd name="connsiteY69" fmla="*/ 50895 h 523125"/>
              <a:gd name="connsiteX70" fmla="*/ 117838 w 506250"/>
              <a:gd name="connsiteY70" fmla="*/ 50895 h 523125"/>
              <a:gd name="connsiteX71" fmla="*/ 117450 w 506250"/>
              <a:gd name="connsiteY71" fmla="*/ 44904 h 523125"/>
              <a:gd name="connsiteX72" fmla="*/ 162354 w 506250"/>
              <a:gd name="connsiteY72" fmla="*/ 0 h 523125"/>
              <a:gd name="connsiteX73" fmla="*/ 207259 w 506250"/>
              <a:gd name="connsiteY73" fmla="*/ 44904 h 523125"/>
              <a:gd name="connsiteX74" fmla="*/ 206871 w 506250"/>
              <a:gd name="connsiteY74" fmla="*/ 50878 h 523125"/>
              <a:gd name="connsiteX75" fmla="*/ 219510 w 506250"/>
              <a:gd name="connsiteY75" fmla="*/ 50878 h 523125"/>
              <a:gd name="connsiteX76" fmla="*/ 234529 w 506250"/>
              <a:gd name="connsiteY76" fmla="*/ 65897 h 523125"/>
              <a:gd name="connsiteX77" fmla="*/ 234529 w 506250"/>
              <a:gd name="connsiteY77" fmla="*/ 68833 h 523125"/>
              <a:gd name="connsiteX78" fmla="*/ 282943 w 506250"/>
              <a:gd name="connsiteY78" fmla="*/ 68833 h 523125"/>
              <a:gd name="connsiteX79" fmla="*/ 323663 w 506250"/>
              <a:gd name="connsiteY79" fmla="*/ 109553 h 523125"/>
              <a:gd name="connsiteX80" fmla="*/ 323663 w 506250"/>
              <a:gd name="connsiteY80" fmla="*/ 187684 h 523125"/>
              <a:gd name="connsiteX81" fmla="*/ 287753 w 506250"/>
              <a:gd name="connsiteY81" fmla="*/ 227711 h 523125"/>
              <a:gd name="connsiteX82" fmla="*/ 287753 w 506250"/>
              <a:gd name="connsiteY82" fmla="*/ 126664 h 523125"/>
              <a:gd name="connsiteX83" fmla="*/ 266423 w 506250"/>
              <a:gd name="connsiteY83" fmla="*/ 105317 h 523125"/>
              <a:gd name="connsiteX84" fmla="*/ 234512 w 506250"/>
              <a:gd name="connsiteY84" fmla="*/ 105317 h 523125"/>
              <a:gd name="connsiteX85" fmla="*/ 234512 w 506250"/>
              <a:gd name="connsiteY85" fmla="*/ 125584 h 523125"/>
              <a:gd name="connsiteX86" fmla="*/ 219493 w 506250"/>
              <a:gd name="connsiteY86" fmla="*/ 140603 h 523125"/>
              <a:gd name="connsiteX87" fmla="*/ 105368 w 506250"/>
              <a:gd name="connsiteY87" fmla="*/ 140603 h 523125"/>
              <a:gd name="connsiteX88" fmla="*/ 90349 w 506250"/>
              <a:gd name="connsiteY88" fmla="*/ 125584 h 523125"/>
              <a:gd name="connsiteX89" fmla="*/ 90349 w 506250"/>
              <a:gd name="connsiteY89" fmla="*/ 105317 h 523125"/>
              <a:gd name="connsiteX90" fmla="*/ 57848 w 506250"/>
              <a:gd name="connsiteY90" fmla="*/ 105317 h 523125"/>
              <a:gd name="connsiteX91" fmla="*/ 36501 w 506250"/>
              <a:gd name="connsiteY91" fmla="*/ 126664 h 523125"/>
              <a:gd name="connsiteX92" fmla="*/ 36501 w 506250"/>
              <a:gd name="connsiteY92" fmla="*/ 388463 h 523125"/>
              <a:gd name="connsiteX93" fmla="*/ 57848 w 506250"/>
              <a:gd name="connsiteY93" fmla="*/ 409809 h 523125"/>
              <a:gd name="connsiteX94" fmla="*/ 131102 w 506250"/>
              <a:gd name="connsiteY94" fmla="*/ 409809 h 523125"/>
              <a:gd name="connsiteX95" fmla="*/ 144399 w 506250"/>
              <a:gd name="connsiteY95" fmla="*/ 44904 h 523125"/>
              <a:gd name="connsiteX96" fmla="*/ 145429 w 506250"/>
              <a:gd name="connsiteY96" fmla="*/ 50895 h 523125"/>
              <a:gd name="connsiteX97" fmla="*/ 179263 w 506250"/>
              <a:gd name="connsiteY97" fmla="*/ 50895 h 523125"/>
              <a:gd name="connsiteX98" fmla="*/ 180309 w 506250"/>
              <a:gd name="connsiteY98" fmla="*/ 44904 h 523125"/>
              <a:gd name="connsiteX99" fmla="*/ 162354 w 506250"/>
              <a:gd name="connsiteY99" fmla="*/ 26933 h 523125"/>
              <a:gd name="connsiteX100" fmla="*/ 144399 w 506250"/>
              <a:gd name="connsiteY100" fmla="*/ 44904 h 523125"/>
              <a:gd name="connsiteX101" fmla="*/ 244738 w 506250"/>
              <a:gd name="connsiteY101" fmla="*/ 275754 h 523125"/>
              <a:gd name="connsiteX102" fmla="*/ 261461 w 506250"/>
              <a:gd name="connsiteY102" fmla="*/ 257108 h 523125"/>
              <a:gd name="connsiteX103" fmla="*/ 243506 w 506250"/>
              <a:gd name="connsiteY103" fmla="*/ 239321 h 523125"/>
              <a:gd name="connsiteX104" fmla="*/ 81878 w 506250"/>
              <a:gd name="connsiteY104" fmla="*/ 239321 h 523125"/>
              <a:gd name="connsiteX105" fmla="*/ 63906 w 506250"/>
              <a:gd name="connsiteY105" fmla="*/ 257580 h 523125"/>
              <a:gd name="connsiteX106" fmla="*/ 81878 w 506250"/>
              <a:gd name="connsiteY106" fmla="*/ 275822 h 523125"/>
              <a:gd name="connsiteX107" fmla="*/ 243489 w 506250"/>
              <a:gd name="connsiteY107" fmla="*/ 275822 h 523125"/>
              <a:gd name="connsiteX108" fmla="*/ 244738 w 506250"/>
              <a:gd name="connsiteY108" fmla="*/ 275754 h 523125"/>
              <a:gd name="connsiteX109" fmla="*/ 63906 w 506250"/>
              <a:gd name="connsiteY109" fmla="*/ 317098 h 523125"/>
              <a:gd name="connsiteX110" fmla="*/ 81878 w 506250"/>
              <a:gd name="connsiteY110" fmla="*/ 335019 h 523125"/>
              <a:gd name="connsiteX111" fmla="*/ 191599 w 506250"/>
              <a:gd name="connsiteY111" fmla="*/ 335019 h 523125"/>
              <a:gd name="connsiteX112" fmla="*/ 223779 w 506250"/>
              <a:gd name="connsiteY112" fmla="*/ 299143 h 523125"/>
              <a:gd name="connsiteX113" fmla="*/ 81878 w 506250"/>
              <a:gd name="connsiteY113" fmla="*/ 299143 h 523125"/>
              <a:gd name="connsiteX114" fmla="*/ 63906 w 506250"/>
              <a:gd name="connsiteY114" fmla="*/ 31709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506250" h="523125">
                <a:moveTo>
                  <a:pt x="261461" y="198028"/>
                </a:moveTo>
                <a:cubicBezTo>
                  <a:pt x="261461" y="207951"/>
                  <a:pt x="253429" y="215983"/>
                  <a:pt x="243489" y="215983"/>
                </a:cubicBezTo>
                <a:lnTo>
                  <a:pt x="81878" y="215983"/>
                </a:lnTo>
                <a:cubicBezTo>
                  <a:pt x="71955" y="215983"/>
                  <a:pt x="63906" y="207951"/>
                  <a:pt x="63906" y="198028"/>
                </a:cubicBezTo>
                <a:cubicBezTo>
                  <a:pt x="63906" y="188123"/>
                  <a:pt x="71955" y="180090"/>
                  <a:pt x="81878" y="180090"/>
                </a:cubicBezTo>
                <a:lnTo>
                  <a:pt x="243489" y="180090"/>
                </a:lnTo>
                <a:cubicBezTo>
                  <a:pt x="253446" y="180090"/>
                  <a:pt x="261461" y="188123"/>
                  <a:pt x="261461" y="198028"/>
                </a:cubicBezTo>
                <a:close/>
                <a:moveTo>
                  <a:pt x="355624" y="187093"/>
                </a:moveTo>
                <a:lnTo>
                  <a:pt x="445770" y="267941"/>
                </a:lnTo>
                <a:lnTo>
                  <a:pt x="254627" y="481022"/>
                </a:lnTo>
                <a:lnTo>
                  <a:pt x="164514" y="400174"/>
                </a:lnTo>
                <a:lnTo>
                  <a:pt x="355624" y="187093"/>
                </a:lnTo>
                <a:close/>
                <a:moveTo>
                  <a:pt x="330126" y="273173"/>
                </a:moveTo>
                <a:lnTo>
                  <a:pt x="329552" y="272666"/>
                </a:lnTo>
                <a:cubicBezTo>
                  <a:pt x="327426" y="270743"/>
                  <a:pt x="324624" y="269764"/>
                  <a:pt x="321773" y="269916"/>
                </a:cubicBezTo>
                <a:cubicBezTo>
                  <a:pt x="318938" y="270068"/>
                  <a:pt x="316254" y="271350"/>
                  <a:pt x="314364" y="273476"/>
                </a:cubicBezTo>
                <a:lnTo>
                  <a:pt x="211781" y="387838"/>
                </a:lnTo>
                <a:cubicBezTo>
                  <a:pt x="207512" y="392563"/>
                  <a:pt x="207917" y="399870"/>
                  <a:pt x="212659" y="404123"/>
                </a:cubicBezTo>
                <a:cubicBezTo>
                  <a:pt x="214785" y="406046"/>
                  <a:pt x="217569" y="407042"/>
                  <a:pt x="220438" y="406873"/>
                </a:cubicBezTo>
                <a:cubicBezTo>
                  <a:pt x="223273" y="406704"/>
                  <a:pt x="225956" y="405439"/>
                  <a:pt x="227863" y="403296"/>
                </a:cubicBezTo>
                <a:lnTo>
                  <a:pt x="330953" y="288377"/>
                </a:lnTo>
                <a:cubicBezTo>
                  <a:pt x="334918" y="283973"/>
                  <a:pt x="334547" y="277138"/>
                  <a:pt x="330126" y="273173"/>
                </a:cubicBezTo>
                <a:close/>
                <a:moveTo>
                  <a:pt x="351422" y="232048"/>
                </a:moveTo>
                <a:lnTo>
                  <a:pt x="346343" y="237718"/>
                </a:lnTo>
                <a:cubicBezTo>
                  <a:pt x="344453" y="239844"/>
                  <a:pt x="343457" y="242646"/>
                  <a:pt x="343609" y="245498"/>
                </a:cubicBezTo>
                <a:cubicBezTo>
                  <a:pt x="343761" y="248349"/>
                  <a:pt x="345043" y="251033"/>
                  <a:pt x="347169" y="252939"/>
                </a:cubicBezTo>
                <a:lnTo>
                  <a:pt x="347760" y="253463"/>
                </a:lnTo>
                <a:cubicBezTo>
                  <a:pt x="349886" y="255369"/>
                  <a:pt x="352688" y="256348"/>
                  <a:pt x="355539" y="256196"/>
                </a:cubicBezTo>
                <a:cubicBezTo>
                  <a:pt x="358391" y="256044"/>
                  <a:pt x="361058" y="254762"/>
                  <a:pt x="362964" y="252636"/>
                </a:cubicBezTo>
                <a:lnTo>
                  <a:pt x="375233" y="238950"/>
                </a:lnTo>
                <a:lnTo>
                  <a:pt x="366626" y="231238"/>
                </a:lnTo>
                <a:cubicBezTo>
                  <a:pt x="362205" y="227256"/>
                  <a:pt x="355388" y="227627"/>
                  <a:pt x="351422" y="232048"/>
                </a:cubicBezTo>
                <a:close/>
                <a:moveTo>
                  <a:pt x="364314" y="177356"/>
                </a:moveTo>
                <a:lnTo>
                  <a:pt x="454444" y="258204"/>
                </a:lnTo>
                <a:lnTo>
                  <a:pt x="476584" y="233533"/>
                </a:lnTo>
                <a:lnTo>
                  <a:pt x="386471" y="152685"/>
                </a:lnTo>
                <a:lnTo>
                  <a:pt x="364314" y="177356"/>
                </a:lnTo>
                <a:close/>
                <a:moveTo>
                  <a:pt x="516409" y="189169"/>
                </a:moveTo>
                <a:lnTo>
                  <a:pt x="484734" y="224488"/>
                </a:lnTo>
                <a:lnTo>
                  <a:pt x="394605" y="143657"/>
                </a:lnTo>
                <a:lnTo>
                  <a:pt x="426330" y="108338"/>
                </a:lnTo>
                <a:cubicBezTo>
                  <a:pt x="430498" y="103613"/>
                  <a:pt x="436455" y="100778"/>
                  <a:pt x="442783" y="100440"/>
                </a:cubicBezTo>
                <a:cubicBezTo>
                  <a:pt x="449111" y="100086"/>
                  <a:pt x="455304" y="102279"/>
                  <a:pt x="460013" y="106498"/>
                </a:cubicBezTo>
                <a:lnTo>
                  <a:pt x="514586" y="155486"/>
                </a:lnTo>
                <a:cubicBezTo>
                  <a:pt x="524374" y="164278"/>
                  <a:pt x="525201" y="179364"/>
                  <a:pt x="516409" y="189169"/>
                </a:cubicBezTo>
                <a:close/>
                <a:moveTo>
                  <a:pt x="498656" y="173205"/>
                </a:moveTo>
                <a:lnTo>
                  <a:pt x="444099" y="124234"/>
                </a:lnTo>
                <a:lnTo>
                  <a:pt x="428288" y="141818"/>
                </a:lnTo>
                <a:lnTo>
                  <a:pt x="482861" y="190806"/>
                </a:lnTo>
                <a:lnTo>
                  <a:pt x="498656" y="173205"/>
                </a:lnTo>
                <a:close/>
                <a:moveTo>
                  <a:pt x="153748" y="412223"/>
                </a:moveTo>
                <a:lnTo>
                  <a:pt x="243844" y="493071"/>
                </a:lnTo>
                <a:lnTo>
                  <a:pt x="137363" y="536693"/>
                </a:lnTo>
                <a:cubicBezTo>
                  <a:pt x="133262" y="538363"/>
                  <a:pt x="128571" y="537553"/>
                  <a:pt x="125280" y="534600"/>
                </a:cubicBezTo>
                <a:cubicBezTo>
                  <a:pt x="121973" y="531613"/>
                  <a:pt x="120673" y="527057"/>
                  <a:pt x="121888" y="522804"/>
                </a:cubicBezTo>
                <a:lnTo>
                  <a:pt x="153748" y="412223"/>
                </a:lnTo>
                <a:close/>
                <a:moveTo>
                  <a:pt x="161983" y="440944"/>
                </a:moveTo>
                <a:lnTo>
                  <a:pt x="149799" y="483249"/>
                </a:lnTo>
                <a:lnTo>
                  <a:pt x="173610" y="504630"/>
                </a:lnTo>
                <a:lnTo>
                  <a:pt x="214313" y="487991"/>
                </a:lnTo>
                <a:lnTo>
                  <a:pt x="161983" y="440944"/>
                </a:lnTo>
                <a:close/>
                <a:moveTo>
                  <a:pt x="131102" y="409809"/>
                </a:moveTo>
                <a:lnTo>
                  <a:pt x="120589" y="446293"/>
                </a:lnTo>
                <a:lnTo>
                  <a:pt x="40719" y="446293"/>
                </a:lnTo>
                <a:cubicBezTo>
                  <a:pt x="18242" y="446293"/>
                  <a:pt x="0" y="428068"/>
                  <a:pt x="0" y="405591"/>
                </a:cubicBezTo>
                <a:lnTo>
                  <a:pt x="0" y="109569"/>
                </a:lnTo>
                <a:cubicBezTo>
                  <a:pt x="0" y="87092"/>
                  <a:pt x="18225" y="68850"/>
                  <a:pt x="40719" y="68850"/>
                </a:cubicBezTo>
                <a:lnTo>
                  <a:pt x="90332" y="68850"/>
                </a:lnTo>
                <a:lnTo>
                  <a:pt x="90332" y="65914"/>
                </a:lnTo>
                <a:cubicBezTo>
                  <a:pt x="90332" y="57611"/>
                  <a:pt x="97065" y="50895"/>
                  <a:pt x="105351" y="50895"/>
                </a:cubicBezTo>
                <a:lnTo>
                  <a:pt x="117838" y="50895"/>
                </a:lnTo>
                <a:cubicBezTo>
                  <a:pt x="117585" y="49089"/>
                  <a:pt x="117450" y="46929"/>
                  <a:pt x="117450" y="44904"/>
                </a:cubicBezTo>
                <a:cubicBezTo>
                  <a:pt x="117450" y="20149"/>
                  <a:pt x="137582" y="0"/>
                  <a:pt x="162354" y="0"/>
                </a:cubicBezTo>
                <a:cubicBezTo>
                  <a:pt x="187144" y="0"/>
                  <a:pt x="207259" y="20149"/>
                  <a:pt x="207259" y="44904"/>
                </a:cubicBezTo>
                <a:cubicBezTo>
                  <a:pt x="207259" y="46929"/>
                  <a:pt x="207090" y="49089"/>
                  <a:pt x="206871" y="50878"/>
                </a:cubicBezTo>
                <a:lnTo>
                  <a:pt x="219510" y="50878"/>
                </a:lnTo>
                <a:cubicBezTo>
                  <a:pt x="227813" y="50878"/>
                  <a:pt x="234529" y="57611"/>
                  <a:pt x="234529" y="65897"/>
                </a:cubicBezTo>
                <a:lnTo>
                  <a:pt x="234529" y="68833"/>
                </a:lnTo>
                <a:lnTo>
                  <a:pt x="282943" y="68833"/>
                </a:lnTo>
                <a:cubicBezTo>
                  <a:pt x="305421" y="68833"/>
                  <a:pt x="323663" y="87075"/>
                  <a:pt x="323663" y="109553"/>
                </a:cubicBezTo>
                <a:lnTo>
                  <a:pt x="323663" y="187684"/>
                </a:lnTo>
                <a:lnTo>
                  <a:pt x="287753" y="227711"/>
                </a:lnTo>
                <a:lnTo>
                  <a:pt x="287753" y="126664"/>
                </a:lnTo>
                <a:cubicBezTo>
                  <a:pt x="287753" y="114868"/>
                  <a:pt x="278201" y="105317"/>
                  <a:pt x="266423" y="105317"/>
                </a:cubicBezTo>
                <a:lnTo>
                  <a:pt x="234512" y="105317"/>
                </a:lnTo>
                <a:lnTo>
                  <a:pt x="234512" y="125584"/>
                </a:lnTo>
                <a:cubicBezTo>
                  <a:pt x="234512" y="133869"/>
                  <a:pt x="227779" y="140603"/>
                  <a:pt x="219493" y="140603"/>
                </a:cubicBezTo>
                <a:lnTo>
                  <a:pt x="105368" y="140603"/>
                </a:lnTo>
                <a:cubicBezTo>
                  <a:pt x="97065" y="140603"/>
                  <a:pt x="90349" y="133869"/>
                  <a:pt x="90349" y="125584"/>
                </a:cubicBezTo>
                <a:lnTo>
                  <a:pt x="90349" y="105317"/>
                </a:lnTo>
                <a:lnTo>
                  <a:pt x="57848" y="105317"/>
                </a:lnTo>
                <a:cubicBezTo>
                  <a:pt x="46052" y="105317"/>
                  <a:pt x="36501" y="114885"/>
                  <a:pt x="36501" y="126664"/>
                </a:cubicBezTo>
                <a:lnTo>
                  <a:pt x="36501" y="388463"/>
                </a:lnTo>
                <a:cubicBezTo>
                  <a:pt x="36501" y="400275"/>
                  <a:pt x="46069" y="409809"/>
                  <a:pt x="57848" y="409809"/>
                </a:cubicBezTo>
                <a:lnTo>
                  <a:pt x="131102" y="409809"/>
                </a:lnTo>
                <a:close/>
                <a:moveTo>
                  <a:pt x="144399" y="44904"/>
                </a:moveTo>
                <a:cubicBezTo>
                  <a:pt x="144399" y="46997"/>
                  <a:pt x="144788" y="49089"/>
                  <a:pt x="145429" y="50895"/>
                </a:cubicBezTo>
                <a:lnTo>
                  <a:pt x="179263" y="50895"/>
                </a:lnTo>
                <a:cubicBezTo>
                  <a:pt x="179938" y="49089"/>
                  <a:pt x="180309" y="47014"/>
                  <a:pt x="180309" y="44904"/>
                </a:cubicBezTo>
                <a:cubicBezTo>
                  <a:pt x="180309" y="34999"/>
                  <a:pt x="172260" y="26933"/>
                  <a:pt x="162354" y="26933"/>
                </a:cubicBezTo>
                <a:cubicBezTo>
                  <a:pt x="152449" y="26933"/>
                  <a:pt x="144399" y="34999"/>
                  <a:pt x="144399" y="44904"/>
                </a:cubicBezTo>
                <a:close/>
                <a:moveTo>
                  <a:pt x="244738" y="275754"/>
                </a:moveTo>
                <a:lnTo>
                  <a:pt x="261461" y="257108"/>
                </a:lnTo>
                <a:cubicBezTo>
                  <a:pt x="261225" y="247388"/>
                  <a:pt x="253294" y="239321"/>
                  <a:pt x="243506" y="239321"/>
                </a:cubicBezTo>
                <a:lnTo>
                  <a:pt x="81878" y="239321"/>
                </a:lnTo>
                <a:cubicBezTo>
                  <a:pt x="71955" y="239321"/>
                  <a:pt x="63906" y="247641"/>
                  <a:pt x="63906" y="257580"/>
                </a:cubicBezTo>
                <a:cubicBezTo>
                  <a:pt x="63906" y="267486"/>
                  <a:pt x="71955" y="275822"/>
                  <a:pt x="81878" y="275822"/>
                </a:cubicBezTo>
                <a:lnTo>
                  <a:pt x="243489" y="275822"/>
                </a:lnTo>
                <a:cubicBezTo>
                  <a:pt x="243911" y="275805"/>
                  <a:pt x="244333" y="275771"/>
                  <a:pt x="244738" y="275754"/>
                </a:cubicBezTo>
                <a:close/>
                <a:moveTo>
                  <a:pt x="63906" y="317098"/>
                </a:moveTo>
                <a:cubicBezTo>
                  <a:pt x="63906" y="327021"/>
                  <a:pt x="71955" y="335019"/>
                  <a:pt x="81878" y="335019"/>
                </a:cubicBezTo>
                <a:lnTo>
                  <a:pt x="191599" y="335019"/>
                </a:lnTo>
                <a:lnTo>
                  <a:pt x="223779" y="299143"/>
                </a:lnTo>
                <a:lnTo>
                  <a:pt x="81878" y="299143"/>
                </a:lnTo>
                <a:cubicBezTo>
                  <a:pt x="71955" y="299143"/>
                  <a:pt x="63906" y="307176"/>
                  <a:pt x="63906" y="317098"/>
                </a:cubicBezTo>
                <a:close/>
              </a:path>
            </a:pathLst>
          </a:custGeom>
          <a:solidFill>
            <a:schemeClr val="tx2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8" name="图形 125"/>
          <p:cNvSpPr>
            <a:spLocks noChangeAspect="1"/>
          </p:cNvSpPr>
          <p:nvPr/>
        </p:nvSpPr>
        <p:spPr>
          <a:xfrm>
            <a:off x="9401672" y="2866112"/>
            <a:ext cx="640800" cy="640800"/>
          </a:xfrm>
          <a:custGeom>
            <a:avLst/>
            <a:gdLst>
              <a:gd name="connsiteX0" fmla="*/ 529920 w 523125"/>
              <a:gd name="connsiteY0" fmla="*/ 167026 h 523125"/>
              <a:gd name="connsiteX1" fmla="*/ 419962 w 523125"/>
              <a:gd name="connsiteY1" fmla="*/ 273068 h 523125"/>
              <a:gd name="connsiteX2" fmla="*/ 397400 w 523125"/>
              <a:gd name="connsiteY2" fmla="*/ 249139 h 523125"/>
              <a:gd name="connsiteX3" fmla="*/ 480628 w 523125"/>
              <a:gd name="connsiteY3" fmla="*/ 168882 h 523125"/>
              <a:gd name="connsiteX4" fmla="*/ 481134 w 523125"/>
              <a:gd name="connsiteY4" fmla="*/ 140262 h 523125"/>
              <a:gd name="connsiteX5" fmla="*/ 406817 w 523125"/>
              <a:gd name="connsiteY5" fmla="*/ 63211 h 523125"/>
              <a:gd name="connsiteX6" fmla="*/ 392608 w 523125"/>
              <a:gd name="connsiteY6" fmla="*/ 57034 h 523125"/>
              <a:gd name="connsiteX7" fmla="*/ 378197 w 523125"/>
              <a:gd name="connsiteY7" fmla="*/ 62688 h 523125"/>
              <a:gd name="connsiteX8" fmla="*/ 312603 w 523125"/>
              <a:gd name="connsiteY8" fmla="*/ 125918 h 523125"/>
              <a:gd name="connsiteX9" fmla="*/ 369557 w 523125"/>
              <a:gd name="connsiteY9" fmla="*/ 184896 h 523125"/>
              <a:gd name="connsiteX10" fmla="*/ 368966 w 523125"/>
              <a:gd name="connsiteY10" fmla="*/ 202548 h 523125"/>
              <a:gd name="connsiteX11" fmla="*/ 356276 w 523125"/>
              <a:gd name="connsiteY11" fmla="*/ 205467 h 523125"/>
              <a:gd name="connsiteX12" fmla="*/ 273656 w 523125"/>
              <a:gd name="connsiteY12" fmla="*/ 117869 h 523125"/>
              <a:gd name="connsiteX13" fmla="*/ 381757 w 523125"/>
              <a:gd name="connsiteY13" fmla="*/ 13531 h 523125"/>
              <a:gd name="connsiteX14" fmla="*/ 405146 w 523125"/>
              <a:gd name="connsiteY14" fmla="*/ 14155 h 523125"/>
              <a:gd name="connsiteX15" fmla="*/ 530105 w 523125"/>
              <a:gd name="connsiteY15" fmla="*/ 143688 h 523125"/>
              <a:gd name="connsiteX16" fmla="*/ 529920 w 523125"/>
              <a:gd name="connsiteY16" fmla="*/ 167026 h 523125"/>
              <a:gd name="connsiteX17" fmla="*/ 156594 w 523125"/>
              <a:gd name="connsiteY17" fmla="*/ 481424 h 523125"/>
              <a:gd name="connsiteX18" fmla="*/ 142217 w 523125"/>
              <a:gd name="connsiteY18" fmla="*/ 487060 h 523125"/>
              <a:gd name="connsiteX19" fmla="*/ 127974 w 523125"/>
              <a:gd name="connsiteY19" fmla="*/ 480901 h 523125"/>
              <a:gd name="connsiteX20" fmla="*/ 53673 w 523125"/>
              <a:gd name="connsiteY20" fmla="*/ 403816 h 523125"/>
              <a:gd name="connsiteX21" fmla="*/ 54180 w 523125"/>
              <a:gd name="connsiteY21" fmla="*/ 375246 h 523125"/>
              <a:gd name="connsiteX22" fmla="*/ 88352 w 523125"/>
              <a:gd name="connsiteY22" fmla="*/ 410734 h 523125"/>
              <a:gd name="connsiteX23" fmla="*/ 105665 w 523125"/>
              <a:gd name="connsiteY23" fmla="*/ 411089 h 523125"/>
              <a:gd name="connsiteX24" fmla="*/ 105918 w 523125"/>
              <a:gd name="connsiteY24" fmla="*/ 393809 h 523125"/>
              <a:gd name="connsiteX25" fmla="*/ 71797 w 523125"/>
              <a:gd name="connsiteY25" fmla="*/ 358253 h 523125"/>
              <a:gd name="connsiteX26" fmla="*/ 80893 w 523125"/>
              <a:gd name="connsiteY26" fmla="*/ 349461 h 523125"/>
              <a:gd name="connsiteX27" fmla="*/ 115065 w 523125"/>
              <a:gd name="connsiteY27" fmla="*/ 384966 h 523125"/>
              <a:gd name="connsiteX28" fmla="*/ 132378 w 523125"/>
              <a:gd name="connsiteY28" fmla="*/ 385321 h 523125"/>
              <a:gd name="connsiteX29" fmla="*/ 132632 w 523125"/>
              <a:gd name="connsiteY29" fmla="*/ 368024 h 523125"/>
              <a:gd name="connsiteX30" fmla="*/ 98477 w 523125"/>
              <a:gd name="connsiteY30" fmla="*/ 332569 h 523125"/>
              <a:gd name="connsiteX31" fmla="*/ 107589 w 523125"/>
              <a:gd name="connsiteY31" fmla="*/ 323778 h 523125"/>
              <a:gd name="connsiteX32" fmla="*/ 141727 w 523125"/>
              <a:gd name="connsiteY32" fmla="*/ 359232 h 523125"/>
              <a:gd name="connsiteX33" fmla="*/ 159041 w 523125"/>
              <a:gd name="connsiteY33" fmla="*/ 359586 h 523125"/>
              <a:gd name="connsiteX34" fmla="*/ 159345 w 523125"/>
              <a:gd name="connsiteY34" fmla="*/ 342273 h 523125"/>
              <a:gd name="connsiteX35" fmla="*/ 125173 w 523125"/>
              <a:gd name="connsiteY35" fmla="*/ 306818 h 523125"/>
              <a:gd name="connsiteX36" fmla="*/ 134268 w 523125"/>
              <a:gd name="connsiteY36" fmla="*/ 298026 h 523125"/>
              <a:gd name="connsiteX37" fmla="*/ 168440 w 523125"/>
              <a:gd name="connsiteY37" fmla="*/ 333464 h 523125"/>
              <a:gd name="connsiteX38" fmla="*/ 185754 w 523125"/>
              <a:gd name="connsiteY38" fmla="*/ 333818 h 523125"/>
              <a:gd name="connsiteX39" fmla="*/ 189213 w 523125"/>
              <a:gd name="connsiteY39" fmla="*/ 327608 h 523125"/>
              <a:gd name="connsiteX40" fmla="*/ 125949 w 523125"/>
              <a:gd name="connsiteY40" fmla="*/ 260446 h 523125"/>
              <a:gd name="connsiteX41" fmla="*/ 4888 w 523125"/>
              <a:gd name="connsiteY41" fmla="*/ 377119 h 523125"/>
              <a:gd name="connsiteX42" fmla="*/ 4668 w 523125"/>
              <a:gd name="connsiteY42" fmla="*/ 400458 h 523125"/>
              <a:gd name="connsiteX43" fmla="*/ 129628 w 523125"/>
              <a:gd name="connsiteY43" fmla="*/ 530058 h 523125"/>
              <a:gd name="connsiteX44" fmla="*/ 152949 w 523125"/>
              <a:gd name="connsiteY44" fmla="*/ 530615 h 523125"/>
              <a:gd name="connsiteX45" fmla="*/ 272205 w 523125"/>
              <a:gd name="connsiteY45" fmla="*/ 415645 h 523125"/>
              <a:gd name="connsiteX46" fmla="*/ 249660 w 523125"/>
              <a:gd name="connsiteY46" fmla="*/ 391733 h 523125"/>
              <a:gd name="connsiteX47" fmla="*/ 156594 w 523125"/>
              <a:gd name="connsiteY47" fmla="*/ 481424 h 523125"/>
              <a:gd name="connsiteX48" fmla="*/ 374940 w 523125"/>
              <a:gd name="connsiteY48" fmla="*/ 162925 h 523125"/>
              <a:gd name="connsiteX49" fmla="*/ 375986 w 523125"/>
              <a:gd name="connsiteY49" fmla="*/ 104841 h 523125"/>
              <a:gd name="connsiteX50" fmla="*/ 434036 w 523125"/>
              <a:gd name="connsiteY50" fmla="*/ 105871 h 523125"/>
              <a:gd name="connsiteX51" fmla="*/ 432990 w 523125"/>
              <a:gd name="connsiteY51" fmla="*/ 163954 h 523125"/>
              <a:gd name="connsiteX52" fmla="*/ 374940 w 523125"/>
              <a:gd name="connsiteY52" fmla="*/ 162925 h 523125"/>
              <a:gd name="connsiteX53" fmla="*/ 392574 w 523125"/>
              <a:gd name="connsiteY53" fmla="*/ 145915 h 523125"/>
              <a:gd name="connsiteX54" fmla="*/ 415980 w 523125"/>
              <a:gd name="connsiteY54" fmla="*/ 146303 h 523125"/>
              <a:gd name="connsiteX55" fmla="*/ 416368 w 523125"/>
              <a:gd name="connsiteY55" fmla="*/ 122931 h 523125"/>
              <a:gd name="connsiteX56" fmla="*/ 392996 w 523125"/>
              <a:gd name="connsiteY56" fmla="*/ 122493 h 523125"/>
              <a:gd name="connsiteX57" fmla="*/ 392574 w 523125"/>
              <a:gd name="connsiteY57" fmla="*/ 145915 h 523125"/>
              <a:gd name="connsiteX58" fmla="*/ 458927 w 523125"/>
              <a:gd name="connsiteY58" fmla="*/ 356329 h 523125"/>
              <a:gd name="connsiteX59" fmla="*/ 351382 w 523125"/>
              <a:gd name="connsiteY59" fmla="*/ 457664 h 523125"/>
              <a:gd name="connsiteX60" fmla="*/ 111723 w 523125"/>
              <a:gd name="connsiteY60" fmla="*/ 203358 h 523125"/>
              <a:gd name="connsiteX61" fmla="*/ 219302 w 523125"/>
              <a:gd name="connsiteY61" fmla="*/ 102023 h 523125"/>
              <a:gd name="connsiteX62" fmla="*/ 458927 w 523125"/>
              <a:gd name="connsiteY62" fmla="*/ 356329 h 523125"/>
              <a:gd name="connsiteX63" fmla="*/ 237341 w 523125"/>
              <a:gd name="connsiteY63" fmla="*/ 172932 h 523125"/>
              <a:gd name="connsiteX64" fmla="*/ 234793 w 523125"/>
              <a:gd name="connsiteY64" fmla="*/ 166317 h 523125"/>
              <a:gd name="connsiteX65" fmla="*/ 223082 w 523125"/>
              <a:gd name="connsiteY65" fmla="*/ 153931 h 523125"/>
              <a:gd name="connsiteX66" fmla="*/ 210020 w 523125"/>
              <a:gd name="connsiteY66" fmla="*/ 153543 h 523125"/>
              <a:gd name="connsiteX67" fmla="*/ 203675 w 523125"/>
              <a:gd name="connsiteY67" fmla="*/ 159499 h 523125"/>
              <a:gd name="connsiteX68" fmla="*/ 203270 w 523125"/>
              <a:gd name="connsiteY68" fmla="*/ 172561 h 523125"/>
              <a:gd name="connsiteX69" fmla="*/ 214914 w 523125"/>
              <a:gd name="connsiteY69" fmla="*/ 185031 h 523125"/>
              <a:gd name="connsiteX70" fmla="*/ 221428 w 523125"/>
              <a:gd name="connsiteY70" fmla="*/ 187917 h 523125"/>
              <a:gd name="connsiteX71" fmla="*/ 234405 w 523125"/>
              <a:gd name="connsiteY71" fmla="*/ 179429 h 523125"/>
              <a:gd name="connsiteX72" fmla="*/ 237341 w 523125"/>
              <a:gd name="connsiteY72" fmla="*/ 172932 h 523125"/>
              <a:gd name="connsiteX73" fmla="*/ 403830 w 523125"/>
              <a:gd name="connsiteY73" fmla="*/ 359215 h 523125"/>
              <a:gd name="connsiteX74" fmla="*/ 404201 w 523125"/>
              <a:gd name="connsiteY74" fmla="*/ 346120 h 523125"/>
              <a:gd name="connsiteX75" fmla="*/ 269555 w 523125"/>
              <a:gd name="connsiteY75" fmla="*/ 203273 h 523125"/>
              <a:gd name="connsiteX76" fmla="*/ 263075 w 523125"/>
              <a:gd name="connsiteY76" fmla="*/ 200354 h 523125"/>
              <a:gd name="connsiteX77" fmla="*/ 256477 w 523125"/>
              <a:gd name="connsiteY77" fmla="*/ 202851 h 523125"/>
              <a:gd name="connsiteX78" fmla="*/ 250115 w 523125"/>
              <a:gd name="connsiteY78" fmla="*/ 208859 h 523125"/>
              <a:gd name="connsiteX79" fmla="*/ 249727 w 523125"/>
              <a:gd name="connsiteY79" fmla="*/ 221920 h 523125"/>
              <a:gd name="connsiteX80" fmla="*/ 384339 w 523125"/>
              <a:gd name="connsiteY80" fmla="*/ 364784 h 523125"/>
              <a:gd name="connsiteX81" fmla="*/ 390870 w 523125"/>
              <a:gd name="connsiteY81" fmla="*/ 367720 h 523125"/>
              <a:gd name="connsiteX82" fmla="*/ 397518 w 523125"/>
              <a:gd name="connsiteY82" fmla="*/ 365189 h 523125"/>
              <a:gd name="connsiteX83" fmla="*/ 403830 w 523125"/>
              <a:gd name="connsiteY83" fmla="*/ 359215 h 523125"/>
              <a:gd name="connsiteX84" fmla="*/ 100839 w 523125"/>
              <a:gd name="connsiteY84" fmla="*/ 191764 h 523125"/>
              <a:gd name="connsiteX85" fmla="*/ 208383 w 523125"/>
              <a:gd name="connsiteY85" fmla="*/ 90396 h 523125"/>
              <a:gd name="connsiteX86" fmla="*/ 180607 w 523125"/>
              <a:gd name="connsiteY86" fmla="*/ 60933 h 523125"/>
              <a:gd name="connsiteX87" fmla="*/ 73080 w 523125"/>
              <a:gd name="connsiteY87" fmla="*/ 162318 h 523125"/>
              <a:gd name="connsiteX88" fmla="*/ 100839 w 523125"/>
              <a:gd name="connsiteY88" fmla="*/ 191764 h 523125"/>
              <a:gd name="connsiteX89" fmla="*/ 25138 w 523125"/>
              <a:gd name="connsiteY89" fmla="*/ 111389 h 523125"/>
              <a:gd name="connsiteX90" fmla="*/ 16413 w 523125"/>
              <a:gd name="connsiteY90" fmla="*/ 88489 h 523125"/>
              <a:gd name="connsiteX91" fmla="*/ 26471 w 523125"/>
              <a:gd name="connsiteY91" fmla="*/ 66181 h 523125"/>
              <a:gd name="connsiteX92" fmla="*/ 87423 w 523125"/>
              <a:gd name="connsiteY92" fmla="*/ 8755 h 523125"/>
              <a:gd name="connsiteX93" fmla="*/ 132632 w 523125"/>
              <a:gd name="connsiteY93" fmla="*/ 10054 h 523125"/>
              <a:gd name="connsiteX94" fmla="*/ 170415 w 523125"/>
              <a:gd name="connsiteY94" fmla="*/ 50133 h 523125"/>
              <a:gd name="connsiteX95" fmla="*/ 62870 w 523125"/>
              <a:gd name="connsiteY95" fmla="*/ 151467 h 523125"/>
              <a:gd name="connsiteX96" fmla="*/ 25138 w 523125"/>
              <a:gd name="connsiteY96" fmla="*/ 111389 h 523125"/>
              <a:gd name="connsiteX97" fmla="*/ 44325 w 523125"/>
              <a:gd name="connsiteY97" fmla="*/ 89333 h 523125"/>
              <a:gd name="connsiteX98" fmla="*/ 64068 w 523125"/>
              <a:gd name="connsiteY98" fmla="*/ 110326 h 523125"/>
              <a:gd name="connsiteX99" fmla="*/ 129257 w 523125"/>
              <a:gd name="connsiteY99" fmla="*/ 48901 h 523125"/>
              <a:gd name="connsiteX100" fmla="*/ 109462 w 523125"/>
              <a:gd name="connsiteY100" fmla="*/ 27942 h 523125"/>
              <a:gd name="connsiteX101" fmla="*/ 44325 w 523125"/>
              <a:gd name="connsiteY101" fmla="*/ 89333 h 523125"/>
              <a:gd name="connsiteX102" fmla="*/ 513500 w 523125"/>
              <a:gd name="connsiteY102" fmla="*/ 501100 h 523125"/>
              <a:gd name="connsiteX103" fmla="*/ 509248 w 523125"/>
              <a:gd name="connsiteY103" fmla="*/ 517469 h 523125"/>
              <a:gd name="connsiteX104" fmla="*/ 492643 w 523125"/>
              <a:gd name="connsiteY104" fmla="*/ 520743 h 523125"/>
              <a:gd name="connsiteX105" fmla="*/ 365000 w 523125"/>
              <a:gd name="connsiteY105" fmla="*/ 472041 h 523125"/>
              <a:gd name="connsiteX106" fmla="*/ 472427 w 523125"/>
              <a:gd name="connsiteY106" fmla="*/ 370673 h 523125"/>
              <a:gd name="connsiteX107" fmla="*/ 513500 w 523125"/>
              <a:gd name="connsiteY107" fmla="*/ 501100 h 523125"/>
              <a:gd name="connsiteX108" fmla="*/ 479396 w 523125"/>
              <a:gd name="connsiteY108" fmla="*/ 457309 h 523125"/>
              <a:gd name="connsiteX109" fmla="*/ 463247 w 523125"/>
              <a:gd name="connsiteY109" fmla="*/ 406026 h 523125"/>
              <a:gd name="connsiteX110" fmla="*/ 400792 w 523125"/>
              <a:gd name="connsiteY110" fmla="*/ 464937 h 523125"/>
              <a:gd name="connsiteX111" fmla="*/ 451046 w 523125"/>
              <a:gd name="connsiteY111" fmla="*/ 484107 h 523125"/>
              <a:gd name="connsiteX112" fmla="*/ 479396 w 523125"/>
              <a:gd name="connsiteY112" fmla="*/ 45730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523125" h="523125">
                <a:moveTo>
                  <a:pt x="529920" y="167026"/>
                </a:moveTo>
                <a:lnTo>
                  <a:pt x="419962" y="273068"/>
                </a:lnTo>
                <a:lnTo>
                  <a:pt x="397400" y="249139"/>
                </a:lnTo>
                <a:lnTo>
                  <a:pt x="480628" y="168882"/>
                </a:lnTo>
                <a:cubicBezTo>
                  <a:pt x="488660" y="161119"/>
                  <a:pt x="488897" y="148311"/>
                  <a:pt x="481134" y="140262"/>
                </a:cubicBezTo>
                <a:lnTo>
                  <a:pt x="406817" y="63211"/>
                </a:lnTo>
                <a:cubicBezTo>
                  <a:pt x="403070" y="59329"/>
                  <a:pt x="397991" y="57119"/>
                  <a:pt x="392608" y="57034"/>
                </a:cubicBezTo>
                <a:cubicBezTo>
                  <a:pt x="387242" y="56916"/>
                  <a:pt x="382078" y="58958"/>
                  <a:pt x="378197" y="62688"/>
                </a:cubicBezTo>
                <a:lnTo>
                  <a:pt x="312603" y="125918"/>
                </a:lnTo>
                <a:lnTo>
                  <a:pt x="369557" y="184896"/>
                </a:lnTo>
                <a:cubicBezTo>
                  <a:pt x="374231" y="189773"/>
                  <a:pt x="373843" y="197806"/>
                  <a:pt x="368966" y="202548"/>
                </a:cubicBezTo>
                <a:cubicBezTo>
                  <a:pt x="365540" y="205821"/>
                  <a:pt x="360528" y="206851"/>
                  <a:pt x="356276" y="205467"/>
                </a:cubicBezTo>
                <a:lnTo>
                  <a:pt x="273656" y="117869"/>
                </a:lnTo>
                <a:lnTo>
                  <a:pt x="381757" y="13531"/>
                </a:lnTo>
                <a:cubicBezTo>
                  <a:pt x="388322" y="7270"/>
                  <a:pt x="398852" y="7624"/>
                  <a:pt x="405146" y="14155"/>
                </a:cubicBezTo>
                <a:lnTo>
                  <a:pt x="530105" y="143688"/>
                </a:lnTo>
                <a:cubicBezTo>
                  <a:pt x="536400" y="150218"/>
                  <a:pt x="536400" y="160731"/>
                  <a:pt x="529920" y="167026"/>
                </a:cubicBezTo>
                <a:close/>
                <a:moveTo>
                  <a:pt x="156594" y="481424"/>
                </a:moveTo>
                <a:cubicBezTo>
                  <a:pt x="152763" y="485136"/>
                  <a:pt x="147566" y="487178"/>
                  <a:pt x="142217" y="487060"/>
                </a:cubicBezTo>
                <a:cubicBezTo>
                  <a:pt x="136833" y="486959"/>
                  <a:pt x="131720" y="484748"/>
                  <a:pt x="127974" y="480901"/>
                </a:cubicBezTo>
                <a:lnTo>
                  <a:pt x="53673" y="403816"/>
                </a:lnTo>
                <a:cubicBezTo>
                  <a:pt x="45928" y="395766"/>
                  <a:pt x="46130" y="383076"/>
                  <a:pt x="54180" y="375246"/>
                </a:cubicBezTo>
                <a:lnTo>
                  <a:pt x="88352" y="410734"/>
                </a:lnTo>
                <a:cubicBezTo>
                  <a:pt x="93060" y="415611"/>
                  <a:pt x="100788" y="415746"/>
                  <a:pt x="105665" y="411089"/>
                </a:cubicBezTo>
                <a:cubicBezTo>
                  <a:pt x="110542" y="406414"/>
                  <a:pt x="110643" y="398703"/>
                  <a:pt x="105918" y="393809"/>
                </a:cubicBezTo>
                <a:lnTo>
                  <a:pt x="71797" y="358253"/>
                </a:lnTo>
                <a:lnTo>
                  <a:pt x="80893" y="349461"/>
                </a:lnTo>
                <a:lnTo>
                  <a:pt x="115065" y="384966"/>
                </a:lnTo>
                <a:cubicBezTo>
                  <a:pt x="119739" y="389809"/>
                  <a:pt x="127468" y="389978"/>
                  <a:pt x="132378" y="385321"/>
                </a:cubicBezTo>
                <a:cubicBezTo>
                  <a:pt x="137238" y="380613"/>
                  <a:pt x="137357" y="372934"/>
                  <a:pt x="132632" y="368024"/>
                </a:cubicBezTo>
                <a:lnTo>
                  <a:pt x="98477" y="332569"/>
                </a:lnTo>
                <a:lnTo>
                  <a:pt x="107589" y="323778"/>
                </a:lnTo>
                <a:lnTo>
                  <a:pt x="141727" y="359232"/>
                </a:lnTo>
                <a:cubicBezTo>
                  <a:pt x="146435" y="364075"/>
                  <a:pt x="154198" y="364244"/>
                  <a:pt x="159041" y="359586"/>
                </a:cubicBezTo>
                <a:cubicBezTo>
                  <a:pt x="163952" y="354878"/>
                  <a:pt x="164036" y="347183"/>
                  <a:pt x="159345" y="342273"/>
                </a:cubicBezTo>
                <a:lnTo>
                  <a:pt x="125173" y="306818"/>
                </a:lnTo>
                <a:lnTo>
                  <a:pt x="134268" y="298026"/>
                </a:lnTo>
                <a:lnTo>
                  <a:pt x="168440" y="333464"/>
                </a:lnTo>
                <a:cubicBezTo>
                  <a:pt x="173132" y="338374"/>
                  <a:pt x="180860" y="338526"/>
                  <a:pt x="185754" y="333818"/>
                </a:cubicBezTo>
                <a:cubicBezTo>
                  <a:pt x="187560" y="332080"/>
                  <a:pt x="188741" y="329869"/>
                  <a:pt x="189213" y="327608"/>
                </a:cubicBezTo>
                <a:lnTo>
                  <a:pt x="125949" y="260446"/>
                </a:lnTo>
                <a:lnTo>
                  <a:pt x="4888" y="377119"/>
                </a:lnTo>
                <a:cubicBezTo>
                  <a:pt x="-1592" y="383414"/>
                  <a:pt x="-1592" y="393961"/>
                  <a:pt x="4668" y="400458"/>
                </a:cubicBezTo>
                <a:lnTo>
                  <a:pt x="129628" y="530058"/>
                </a:lnTo>
                <a:cubicBezTo>
                  <a:pt x="135905" y="536571"/>
                  <a:pt x="146469" y="536943"/>
                  <a:pt x="152949" y="530615"/>
                </a:cubicBezTo>
                <a:lnTo>
                  <a:pt x="272205" y="415645"/>
                </a:lnTo>
                <a:lnTo>
                  <a:pt x="249660" y="391733"/>
                </a:lnTo>
                <a:lnTo>
                  <a:pt x="156594" y="481424"/>
                </a:lnTo>
                <a:close/>
                <a:moveTo>
                  <a:pt x="374940" y="162925"/>
                </a:moveTo>
                <a:cubicBezTo>
                  <a:pt x="359178" y="146641"/>
                  <a:pt x="359651" y="120552"/>
                  <a:pt x="375986" y="104841"/>
                </a:cubicBezTo>
                <a:cubicBezTo>
                  <a:pt x="392237" y="89097"/>
                  <a:pt x="418308" y="89569"/>
                  <a:pt x="434036" y="105871"/>
                </a:cubicBezTo>
                <a:cubicBezTo>
                  <a:pt x="449780" y="122189"/>
                  <a:pt x="449240" y="148278"/>
                  <a:pt x="432990" y="163954"/>
                </a:cubicBezTo>
                <a:cubicBezTo>
                  <a:pt x="416739" y="179699"/>
                  <a:pt x="390667" y="179226"/>
                  <a:pt x="374940" y="162925"/>
                </a:cubicBezTo>
                <a:close/>
                <a:moveTo>
                  <a:pt x="392574" y="145915"/>
                </a:moveTo>
                <a:cubicBezTo>
                  <a:pt x="398919" y="152429"/>
                  <a:pt x="409382" y="152614"/>
                  <a:pt x="415980" y="146303"/>
                </a:cubicBezTo>
                <a:cubicBezTo>
                  <a:pt x="422510" y="139975"/>
                  <a:pt x="422713" y="129479"/>
                  <a:pt x="416368" y="122931"/>
                </a:cubicBezTo>
                <a:cubicBezTo>
                  <a:pt x="410040" y="116384"/>
                  <a:pt x="399543" y="116164"/>
                  <a:pt x="392996" y="122493"/>
                </a:cubicBezTo>
                <a:cubicBezTo>
                  <a:pt x="386448" y="128821"/>
                  <a:pt x="386246" y="139317"/>
                  <a:pt x="392574" y="145915"/>
                </a:cubicBezTo>
                <a:close/>
                <a:moveTo>
                  <a:pt x="458927" y="356329"/>
                </a:moveTo>
                <a:lnTo>
                  <a:pt x="351382" y="457664"/>
                </a:lnTo>
                <a:lnTo>
                  <a:pt x="111723" y="203358"/>
                </a:lnTo>
                <a:lnTo>
                  <a:pt x="219302" y="102023"/>
                </a:lnTo>
                <a:lnTo>
                  <a:pt x="458927" y="356329"/>
                </a:lnTo>
                <a:close/>
                <a:moveTo>
                  <a:pt x="237341" y="172932"/>
                </a:moveTo>
                <a:cubicBezTo>
                  <a:pt x="237392" y="170502"/>
                  <a:pt x="236514" y="168106"/>
                  <a:pt x="234793" y="166317"/>
                </a:cubicBezTo>
                <a:lnTo>
                  <a:pt x="223082" y="153931"/>
                </a:lnTo>
                <a:cubicBezTo>
                  <a:pt x="219605" y="150235"/>
                  <a:pt x="213750" y="150049"/>
                  <a:pt x="210020" y="153543"/>
                </a:cubicBezTo>
                <a:lnTo>
                  <a:pt x="203675" y="159499"/>
                </a:lnTo>
                <a:cubicBezTo>
                  <a:pt x="199946" y="162976"/>
                  <a:pt x="199794" y="168882"/>
                  <a:pt x="203270" y="172561"/>
                </a:cubicBezTo>
                <a:lnTo>
                  <a:pt x="214914" y="185031"/>
                </a:lnTo>
                <a:cubicBezTo>
                  <a:pt x="216652" y="186820"/>
                  <a:pt x="218947" y="187900"/>
                  <a:pt x="221428" y="187917"/>
                </a:cubicBezTo>
                <a:cubicBezTo>
                  <a:pt x="223875" y="188018"/>
                  <a:pt x="234405" y="179429"/>
                  <a:pt x="234405" y="179429"/>
                </a:cubicBezTo>
                <a:cubicBezTo>
                  <a:pt x="236193" y="177724"/>
                  <a:pt x="237240" y="175396"/>
                  <a:pt x="237341" y="172932"/>
                </a:cubicBezTo>
                <a:close/>
                <a:moveTo>
                  <a:pt x="403830" y="359215"/>
                </a:moveTo>
                <a:cubicBezTo>
                  <a:pt x="407576" y="355705"/>
                  <a:pt x="407728" y="349849"/>
                  <a:pt x="404201" y="346120"/>
                </a:cubicBezTo>
                <a:lnTo>
                  <a:pt x="269555" y="203273"/>
                </a:lnTo>
                <a:cubicBezTo>
                  <a:pt x="267868" y="201451"/>
                  <a:pt x="265573" y="200404"/>
                  <a:pt x="263075" y="200354"/>
                </a:cubicBezTo>
                <a:cubicBezTo>
                  <a:pt x="260662" y="200269"/>
                  <a:pt x="258249" y="201198"/>
                  <a:pt x="256477" y="202851"/>
                </a:cubicBezTo>
                <a:lnTo>
                  <a:pt x="250115" y="208859"/>
                </a:lnTo>
                <a:cubicBezTo>
                  <a:pt x="246386" y="212352"/>
                  <a:pt x="246217" y="218191"/>
                  <a:pt x="249727" y="221920"/>
                </a:cubicBezTo>
                <a:lnTo>
                  <a:pt x="384339" y="364784"/>
                </a:lnTo>
                <a:cubicBezTo>
                  <a:pt x="386094" y="366590"/>
                  <a:pt x="388372" y="367653"/>
                  <a:pt x="390870" y="367720"/>
                </a:cubicBezTo>
                <a:cubicBezTo>
                  <a:pt x="393333" y="367804"/>
                  <a:pt x="395713" y="366876"/>
                  <a:pt x="397518" y="365189"/>
                </a:cubicBezTo>
                <a:lnTo>
                  <a:pt x="403830" y="359215"/>
                </a:lnTo>
                <a:close/>
                <a:moveTo>
                  <a:pt x="100839" y="191764"/>
                </a:moveTo>
                <a:lnTo>
                  <a:pt x="208383" y="90396"/>
                </a:lnTo>
                <a:lnTo>
                  <a:pt x="180607" y="60933"/>
                </a:lnTo>
                <a:lnTo>
                  <a:pt x="73080" y="162318"/>
                </a:lnTo>
                <a:lnTo>
                  <a:pt x="100839" y="191764"/>
                </a:lnTo>
                <a:close/>
                <a:moveTo>
                  <a:pt x="25138" y="111389"/>
                </a:moveTo>
                <a:cubicBezTo>
                  <a:pt x="19282" y="105179"/>
                  <a:pt x="16177" y="96994"/>
                  <a:pt x="16413" y="88489"/>
                </a:cubicBezTo>
                <a:cubicBezTo>
                  <a:pt x="16683" y="80001"/>
                  <a:pt x="20278" y="72003"/>
                  <a:pt x="26471" y="66181"/>
                </a:cubicBezTo>
                <a:lnTo>
                  <a:pt x="87423" y="8755"/>
                </a:lnTo>
                <a:cubicBezTo>
                  <a:pt x="100248" y="-3429"/>
                  <a:pt x="120498" y="-2804"/>
                  <a:pt x="132632" y="10054"/>
                </a:cubicBezTo>
                <a:lnTo>
                  <a:pt x="170415" y="50133"/>
                </a:lnTo>
                <a:lnTo>
                  <a:pt x="62870" y="151467"/>
                </a:lnTo>
                <a:lnTo>
                  <a:pt x="25138" y="111389"/>
                </a:lnTo>
                <a:close/>
                <a:moveTo>
                  <a:pt x="44325" y="89333"/>
                </a:moveTo>
                <a:lnTo>
                  <a:pt x="64068" y="110326"/>
                </a:lnTo>
                <a:lnTo>
                  <a:pt x="129257" y="48901"/>
                </a:lnTo>
                <a:lnTo>
                  <a:pt x="109462" y="27942"/>
                </a:lnTo>
                <a:lnTo>
                  <a:pt x="44325" y="89333"/>
                </a:lnTo>
                <a:close/>
                <a:moveTo>
                  <a:pt x="513500" y="501100"/>
                </a:moveTo>
                <a:cubicBezTo>
                  <a:pt x="515340" y="506922"/>
                  <a:pt x="513669" y="513284"/>
                  <a:pt x="509248" y="517469"/>
                </a:cubicBezTo>
                <a:cubicBezTo>
                  <a:pt x="504793" y="521671"/>
                  <a:pt x="498347" y="522920"/>
                  <a:pt x="492643" y="520743"/>
                </a:cubicBezTo>
                <a:lnTo>
                  <a:pt x="365000" y="472041"/>
                </a:lnTo>
                <a:lnTo>
                  <a:pt x="472427" y="370673"/>
                </a:lnTo>
                <a:lnTo>
                  <a:pt x="513500" y="501100"/>
                </a:lnTo>
                <a:close/>
                <a:moveTo>
                  <a:pt x="479396" y="457309"/>
                </a:moveTo>
                <a:lnTo>
                  <a:pt x="463247" y="406026"/>
                </a:lnTo>
                <a:lnTo>
                  <a:pt x="400792" y="464937"/>
                </a:lnTo>
                <a:lnTo>
                  <a:pt x="451046" y="484107"/>
                </a:lnTo>
                <a:lnTo>
                  <a:pt x="479396" y="457309"/>
                </a:lnTo>
                <a:close/>
              </a:path>
            </a:pathLst>
          </a:custGeom>
          <a:solidFill>
            <a:schemeClr val="accent3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/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>
              <a:fillRect/>
            </a:stretch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</a:p>
          </p:txBody>
        </p:sp>
      </p:grpSp>
      <p:pic>
        <p:nvPicPr>
          <p:cNvPr id="54" name="图片 53"/>
          <p:cNvPicPr>
            <a:picLocks noChangeAspect="1"/>
          </p:cNvPicPr>
          <p:nvPr/>
        </p:nvPicPr>
        <p:blipFill rotWithShape="1">
          <a:blip r:embed="rId4">
            <a:alphaModFix amt="50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>
            <a:fillRect/>
          </a:stretch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6305469" y="757272"/>
            <a:ext cx="3214495" cy="4115187"/>
            <a:chOff x="5395536" y="685800"/>
            <a:chExt cx="3240000" cy="4115187"/>
          </a:xfrm>
        </p:grpSpPr>
        <p:sp>
          <p:nvSpPr>
            <p:cNvPr id="56" name="文本框 55"/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0 3 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项目创新点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Project Features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项目成果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Project Achievements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0  4   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项目过程管理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Project Process Management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项目介绍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Project Introduction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305469" y="5337369"/>
            <a:ext cx="3214495" cy="72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0 5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总结与反思</a:t>
            </a:r>
            <a:endParaRPr kumimoji="0" lang="zh-CN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Summing up and reflecting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215" name="图片 214"/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4" y="3739909"/>
            <a:ext cx="6960072" cy="2773464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总结与反思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>
          <a:xfrm>
            <a:off x="960840" y="3429001"/>
            <a:ext cx="5210175" cy="390656"/>
          </a:xfrm>
        </p:spPr>
        <p:txBody>
          <a:bodyPr/>
          <a:lstStyle/>
          <a:p>
            <a:r>
              <a:rPr lang="en-US" altLang="zh-CN" dirty="0"/>
              <a:t>Summing up and reflecting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05 </a:t>
            </a:r>
            <a:r>
              <a:rPr lang="zh-CN" altLang="en-US" dirty="0"/>
              <a:t>总结与反思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Summing up and reflecting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784350" y="2304415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72" name="梯形 6"/>
          <p:cNvSpPr/>
          <p:nvPr/>
        </p:nvSpPr>
        <p:spPr>
          <a:xfrm flipH="1" flipV="1">
            <a:off x="8503920" y="1588770"/>
            <a:ext cx="2713990" cy="3458210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-1" fmla="*/ 0 w 3845406"/>
              <a:gd name="connsiteY0-2" fmla="*/ 1519653 h 1519653"/>
              <a:gd name="connsiteX1-3" fmla="*/ 317927 w 3845406"/>
              <a:gd name="connsiteY1-4" fmla="*/ 0 h 1519653"/>
              <a:gd name="connsiteX2-5" fmla="*/ 3752205 w 3845406"/>
              <a:gd name="connsiteY2-6" fmla="*/ 263471 h 1519653"/>
              <a:gd name="connsiteX3-7" fmla="*/ 3845406 w 3845406"/>
              <a:gd name="connsiteY3-8" fmla="*/ 1519653 h 1519653"/>
              <a:gd name="connsiteX4-9" fmla="*/ 0 w 3845406"/>
              <a:gd name="connsiteY4-10" fmla="*/ 1519653 h 1519653"/>
              <a:gd name="connsiteX0-11" fmla="*/ 0 w 3891901"/>
              <a:gd name="connsiteY0-12" fmla="*/ 1783124 h 1783124"/>
              <a:gd name="connsiteX1-13" fmla="*/ 364422 w 3891901"/>
              <a:gd name="connsiteY1-14" fmla="*/ 0 h 1783124"/>
              <a:gd name="connsiteX2-15" fmla="*/ 3798700 w 3891901"/>
              <a:gd name="connsiteY2-16" fmla="*/ 263471 h 1783124"/>
              <a:gd name="connsiteX3-17" fmla="*/ 3891901 w 3891901"/>
              <a:gd name="connsiteY3-18" fmla="*/ 1519653 h 1783124"/>
              <a:gd name="connsiteX4-19" fmla="*/ 0 w 3891901"/>
              <a:gd name="connsiteY4-20" fmla="*/ 1783124 h 1783124"/>
              <a:gd name="connsiteX0-21" fmla="*/ 0 w 3891901"/>
              <a:gd name="connsiteY0-22" fmla="*/ 1829619 h 1829619"/>
              <a:gd name="connsiteX1-23" fmla="*/ 364422 w 3891901"/>
              <a:gd name="connsiteY1-24" fmla="*/ 0 h 1829619"/>
              <a:gd name="connsiteX2-25" fmla="*/ 3798700 w 3891901"/>
              <a:gd name="connsiteY2-26" fmla="*/ 309966 h 1829619"/>
              <a:gd name="connsiteX3-27" fmla="*/ 3891901 w 3891901"/>
              <a:gd name="connsiteY3-28" fmla="*/ 1566148 h 1829619"/>
              <a:gd name="connsiteX4-29" fmla="*/ 0 w 3891901"/>
              <a:gd name="connsiteY4-30" fmla="*/ 1829619 h 1829619"/>
              <a:gd name="connsiteX0-31" fmla="*/ 0 w 3827144"/>
              <a:gd name="connsiteY0-32" fmla="*/ 1657824 h 1657824"/>
              <a:gd name="connsiteX1-33" fmla="*/ 299665 w 3827144"/>
              <a:gd name="connsiteY1-34" fmla="*/ 0 h 1657824"/>
              <a:gd name="connsiteX2-35" fmla="*/ 3733943 w 3827144"/>
              <a:gd name="connsiteY2-36" fmla="*/ 309966 h 1657824"/>
              <a:gd name="connsiteX3-37" fmla="*/ 3827144 w 3827144"/>
              <a:gd name="connsiteY3-38" fmla="*/ 1566148 h 1657824"/>
              <a:gd name="connsiteX4-39" fmla="*/ 0 w 3827144"/>
              <a:gd name="connsiteY4-40" fmla="*/ 1657824 h 1657824"/>
              <a:gd name="connsiteX0-41" fmla="*/ 0 w 3827144"/>
              <a:gd name="connsiteY0-42" fmla="*/ 1423037 h 1423037"/>
              <a:gd name="connsiteX1-43" fmla="*/ 196054 w 3827144"/>
              <a:gd name="connsiteY1-44" fmla="*/ 0 h 1423037"/>
              <a:gd name="connsiteX2-45" fmla="*/ 3733943 w 3827144"/>
              <a:gd name="connsiteY2-46" fmla="*/ 75179 h 1423037"/>
              <a:gd name="connsiteX3-47" fmla="*/ 3827144 w 3827144"/>
              <a:gd name="connsiteY3-48" fmla="*/ 1331361 h 1423037"/>
              <a:gd name="connsiteX4-49" fmla="*/ 0 w 3827144"/>
              <a:gd name="connsiteY4-50" fmla="*/ 1423037 h 14230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梯形 6"/>
          <p:cNvSpPr/>
          <p:nvPr/>
        </p:nvSpPr>
        <p:spPr>
          <a:xfrm flipH="1" flipV="1">
            <a:off x="4816475" y="1588770"/>
            <a:ext cx="2713990" cy="3458210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-1" fmla="*/ 0 w 3845406"/>
              <a:gd name="connsiteY0-2" fmla="*/ 1519653 h 1519653"/>
              <a:gd name="connsiteX1-3" fmla="*/ 317927 w 3845406"/>
              <a:gd name="connsiteY1-4" fmla="*/ 0 h 1519653"/>
              <a:gd name="connsiteX2-5" fmla="*/ 3752205 w 3845406"/>
              <a:gd name="connsiteY2-6" fmla="*/ 263471 h 1519653"/>
              <a:gd name="connsiteX3-7" fmla="*/ 3845406 w 3845406"/>
              <a:gd name="connsiteY3-8" fmla="*/ 1519653 h 1519653"/>
              <a:gd name="connsiteX4-9" fmla="*/ 0 w 3845406"/>
              <a:gd name="connsiteY4-10" fmla="*/ 1519653 h 1519653"/>
              <a:gd name="connsiteX0-11" fmla="*/ 0 w 3891901"/>
              <a:gd name="connsiteY0-12" fmla="*/ 1783124 h 1783124"/>
              <a:gd name="connsiteX1-13" fmla="*/ 364422 w 3891901"/>
              <a:gd name="connsiteY1-14" fmla="*/ 0 h 1783124"/>
              <a:gd name="connsiteX2-15" fmla="*/ 3798700 w 3891901"/>
              <a:gd name="connsiteY2-16" fmla="*/ 263471 h 1783124"/>
              <a:gd name="connsiteX3-17" fmla="*/ 3891901 w 3891901"/>
              <a:gd name="connsiteY3-18" fmla="*/ 1519653 h 1783124"/>
              <a:gd name="connsiteX4-19" fmla="*/ 0 w 3891901"/>
              <a:gd name="connsiteY4-20" fmla="*/ 1783124 h 1783124"/>
              <a:gd name="connsiteX0-21" fmla="*/ 0 w 3891901"/>
              <a:gd name="connsiteY0-22" fmla="*/ 1829619 h 1829619"/>
              <a:gd name="connsiteX1-23" fmla="*/ 364422 w 3891901"/>
              <a:gd name="connsiteY1-24" fmla="*/ 0 h 1829619"/>
              <a:gd name="connsiteX2-25" fmla="*/ 3798700 w 3891901"/>
              <a:gd name="connsiteY2-26" fmla="*/ 309966 h 1829619"/>
              <a:gd name="connsiteX3-27" fmla="*/ 3891901 w 3891901"/>
              <a:gd name="connsiteY3-28" fmla="*/ 1566148 h 1829619"/>
              <a:gd name="connsiteX4-29" fmla="*/ 0 w 3891901"/>
              <a:gd name="connsiteY4-30" fmla="*/ 1829619 h 1829619"/>
              <a:gd name="connsiteX0-31" fmla="*/ 0 w 3827144"/>
              <a:gd name="connsiteY0-32" fmla="*/ 1657824 h 1657824"/>
              <a:gd name="connsiteX1-33" fmla="*/ 299665 w 3827144"/>
              <a:gd name="connsiteY1-34" fmla="*/ 0 h 1657824"/>
              <a:gd name="connsiteX2-35" fmla="*/ 3733943 w 3827144"/>
              <a:gd name="connsiteY2-36" fmla="*/ 309966 h 1657824"/>
              <a:gd name="connsiteX3-37" fmla="*/ 3827144 w 3827144"/>
              <a:gd name="connsiteY3-38" fmla="*/ 1566148 h 1657824"/>
              <a:gd name="connsiteX4-39" fmla="*/ 0 w 3827144"/>
              <a:gd name="connsiteY4-40" fmla="*/ 1657824 h 1657824"/>
              <a:gd name="connsiteX0-41" fmla="*/ 0 w 3827144"/>
              <a:gd name="connsiteY0-42" fmla="*/ 1423037 h 1423037"/>
              <a:gd name="connsiteX1-43" fmla="*/ 196054 w 3827144"/>
              <a:gd name="connsiteY1-44" fmla="*/ 0 h 1423037"/>
              <a:gd name="connsiteX2-45" fmla="*/ 3733943 w 3827144"/>
              <a:gd name="connsiteY2-46" fmla="*/ 75179 h 1423037"/>
              <a:gd name="connsiteX3-47" fmla="*/ 3827144 w 3827144"/>
              <a:gd name="connsiteY3-48" fmla="*/ 1331361 h 1423037"/>
              <a:gd name="connsiteX4-49" fmla="*/ 0 w 3827144"/>
              <a:gd name="connsiteY4-50" fmla="*/ 1423037 h 14230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 rot="5400000">
            <a:off x="71755" y="2872740"/>
            <a:ext cx="2465070" cy="579120"/>
            <a:chOff x="2080078" y="1301607"/>
            <a:chExt cx="2896524" cy="694518"/>
          </a:xfrm>
        </p:grpSpPr>
        <p:grpSp>
          <p:nvGrpSpPr>
            <p:cNvPr id="11" name="组合 10"/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2" name="梯形 6"/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梯形 6"/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  <a:gd name="connsiteX0-31" fmla="*/ 0 w 3827144"/>
                  <a:gd name="connsiteY0-32" fmla="*/ 1657824 h 1657824"/>
                  <a:gd name="connsiteX1-33" fmla="*/ 299665 w 3827144"/>
                  <a:gd name="connsiteY1-34" fmla="*/ 0 h 1657824"/>
                  <a:gd name="connsiteX2-35" fmla="*/ 3733943 w 3827144"/>
                  <a:gd name="connsiteY2-36" fmla="*/ 309966 h 1657824"/>
                  <a:gd name="connsiteX3-37" fmla="*/ 3827144 w 3827144"/>
                  <a:gd name="connsiteY3-38" fmla="*/ 1566148 h 1657824"/>
                  <a:gd name="connsiteX4-39" fmla="*/ 0 w 3827144"/>
                  <a:gd name="connsiteY4-40" fmla="*/ 1657824 h 1657824"/>
                  <a:gd name="connsiteX0-41" fmla="*/ 0 w 3827144"/>
                  <a:gd name="connsiteY0-42" fmla="*/ 1423037 h 1423037"/>
                  <a:gd name="connsiteX1-43" fmla="*/ 196054 w 3827144"/>
                  <a:gd name="connsiteY1-44" fmla="*/ 0 h 1423037"/>
                  <a:gd name="connsiteX2-45" fmla="*/ 3733943 w 3827144"/>
                  <a:gd name="connsiteY2-46" fmla="*/ 75179 h 1423037"/>
                  <a:gd name="connsiteX3-47" fmla="*/ 3827144 w 3827144"/>
                  <a:gd name="connsiteY3-48" fmla="*/ 1331361 h 1423037"/>
                  <a:gd name="connsiteX4-49" fmla="*/ 0 w 3827144"/>
                  <a:gd name="connsiteY4-50" fmla="*/ 1423037 h 14230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2820727" y="1439370"/>
              <a:ext cx="1775818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生产效率</a:t>
              </a:r>
            </a:p>
          </p:txBody>
        </p:sp>
      </p:grpSp>
      <p:sp>
        <p:nvSpPr>
          <p:cNvPr id="16" name="梯形 6"/>
          <p:cNvSpPr/>
          <p:nvPr/>
        </p:nvSpPr>
        <p:spPr>
          <a:xfrm flipH="1" flipV="1">
            <a:off x="1207135" y="1588770"/>
            <a:ext cx="2713990" cy="3458210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-1" fmla="*/ 0 w 3845406"/>
              <a:gd name="connsiteY0-2" fmla="*/ 1519653 h 1519653"/>
              <a:gd name="connsiteX1-3" fmla="*/ 317927 w 3845406"/>
              <a:gd name="connsiteY1-4" fmla="*/ 0 h 1519653"/>
              <a:gd name="connsiteX2-5" fmla="*/ 3752205 w 3845406"/>
              <a:gd name="connsiteY2-6" fmla="*/ 263471 h 1519653"/>
              <a:gd name="connsiteX3-7" fmla="*/ 3845406 w 3845406"/>
              <a:gd name="connsiteY3-8" fmla="*/ 1519653 h 1519653"/>
              <a:gd name="connsiteX4-9" fmla="*/ 0 w 3845406"/>
              <a:gd name="connsiteY4-10" fmla="*/ 1519653 h 1519653"/>
              <a:gd name="connsiteX0-11" fmla="*/ 0 w 3891901"/>
              <a:gd name="connsiteY0-12" fmla="*/ 1783124 h 1783124"/>
              <a:gd name="connsiteX1-13" fmla="*/ 364422 w 3891901"/>
              <a:gd name="connsiteY1-14" fmla="*/ 0 h 1783124"/>
              <a:gd name="connsiteX2-15" fmla="*/ 3798700 w 3891901"/>
              <a:gd name="connsiteY2-16" fmla="*/ 263471 h 1783124"/>
              <a:gd name="connsiteX3-17" fmla="*/ 3891901 w 3891901"/>
              <a:gd name="connsiteY3-18" fmla="*/ 1519653 h 1783124"/>
              <a:gd name="connsiteX4-19" fmla="*/ 0 w 3891901"/>
              <a:gd name="connsiteY4-20" fmla="*/ 1783124 h 1783124"/>
              <a:gd name="connsiteX0-21" fmla="*/ 0 w 3891901"/>
              <a:gd name="connsiteY0-22" fmla="*/ 1829619 h 1829619"/>
              <a:gd name="connsiteX1-23" fmla="*/ 364422 w 3891901"/>
              <a:gd name="connsiteY1-24" fmla="*/ 0 h 1829619"/>
              <a:gd name="connsiteX2-25" fmla="*/ 3798700 w 3891901"/>
              <a:gd name="connsiteY2-26" fmla="*/ 309966 h 1829619"/>
              <a:gd name="connsiteX3-27" fmla="*/ 3891901 w 3891901"/>
              <a:gd name="connsiteY3-28" fmla="*/ 1566148 h 1829619"/>
              <a:gd name="connsiteX4-29" fmla="*/ 0 w 3891901"/>
              <a:gd name="connsiteY4-30" fmla="*/ 1829619 h 1829619"/>
              <a:gd name="connsiteX0-31" fmla="*/ 0 w 3827144"/>
              <a:gd name="connsiteY0-32" fmla="*/ 1657824 h 1657824"/>
              <a:gd name="connsiteX1-33" fmla="*/ 299665 w 3827144"/>
              <a:gd name="connsiteY1-34" fmla="*/ 0 h 1657824"/>
              <a:gd name="connsiteX2-35" fmla="*/ 3733943 w 3827144"/>
              <a:gd name="connsiteY2-36" fmla="*/ 309966 h 1657824"/>
              <a:gd name="connsiteX3-37" fmla="*/ 3827144 w 3827144"/>
              <a:gd name="connsiteY3-38" fmla="*/ 1566148 h 1657824"/>
              <a:gd name="connsiteX4-39" fmla="*/ 0 w 3827144"/>
              <a:gd name="connsiteY4-40" fmla="*/ 1657824 h 1657824"/>
              <a:gd name="connsiteX0-41" fmla="*/ 0 w 3827144"/>
              <a:gd name="connsiteY0-42" fmla="*/ 1423037 h 1423037"/>
              <a:gd name="connsiteX1-43" fmla="*/ 196054 w 3827144"/>
              <a:gd name="connsiteY1-44" fmla="*/ 0 h 1423037"/>
              <a:gd name="connsiteX2-45" fmla="*/ 3733943 w 3827144"/>
              <a:gd name="connsiteY2-46" fmla="*/ 75179 h 1423037"/>
              <a:gd name="connsiteX3-47" fmla="*/ 3827144 w 3827144"/>
              <a:gd name="connsiteY3-48" fmla="*/ 1331361 h 1423037"/>
              <a:gd name="connsiteX4-49" fmla="*/ 0 w 3827144"/>
              <a:gd name="connsiteY4-50" fmla="*/ 1423037 h 14230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/>
          <p:cNvGrpSpPr/>
          <p:nvPr/>
        </p:nvGrpSpPr>
        <p:grpSpPr>
          <a:xfrm rot="5400000">
            <a:off x="3681095" y="2872740"/>
            <a:ext cx="2465070" cy="579120"/>
            <a:chOff x="2080078" y="1301607"/>
            <a:chExt cx="2896524" cy="694518"/>
          </a:xfrm>
        </p:grpSpPr>
        <p:grpSp>
          <p:nvGrpSpPr>
            <p:cNvPr id="66" name="组合 65"/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68" name="梯形 6"/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梯形 6"/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  <a:gd name="connsiteX0-31" fmla="*/ 0 w 3827144"/>
                  <a:gd name="connsiteY0-32" fmla="*/ 1657824 h 1657824"/>
                  <a:gd name="connsiteX1-33" fmla="*/ 299665 w 3827144"/>
                  <a:gd name="connsiteY1-34" fmla="*/ 0 h 1657824"/>
                  <a:gd name="connsiteX2-35" fmla="*/ 3733943 w 3827144"/>
                  <a:gd name="connsiteY2-36" fmla="*/ 309966 h 1657824"/>
                  <a:gd name="connsiteX3-37" fmla="*/ 3827144 w 3827144"/>
                  <a:gd name="connsiteY3-38" fmla="*/ 1566148 h 1657824"/>
                  <a:gd name="connsiteX4-39" fmla="*/ 0 w 3827144"/>
                  <a:gd name="connsiteY4-40" fmla="*/ 1657824 h 1657824"/>
                  <a:gd name="connsiteX0-41" fmla="*/ 0 w 3827144"/>
                  <a:gd name="connsiteY0-42" fmla="*/ 1423037 h 1423037"/>
                  <a:gd name="connsiteX1-43" fmla="*/ 196054 w 3827144"/>
                  <a:gd name="connsiteY1-44" fmla="*/ 0 h 1423037"/>
                  <a:gd name="connsiteX2-45" fmla="*/ 3733943 w 3827144"/>
                  <a:gd name="connsiteY2-46" fmla="*/ 75179 h 1423037"/>
                  <a:gd name="connsiteX3-47" fmla="*/ 3827144 w 3827144"/>
                  <a:gd name="connsiteY3-48" fmla="*/ 1331361 h 1423037"/>
                  <a:gd name="connsiteX4-49" fmla="*/ 0 w 3827144"/>
                  <a:gd name="connsiteY4-50" fmla="*/ 1423037 h 14230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2711507" y="1450798"/>
              <a:ext cx="1775818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产品质量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 rot="5400000">
            <a:off x="7369175" y="2872740"/>
            <a:ext cx="2465070" cy="579120"/>
            <a:chOff x="2080078" y="1301607"/>
            <a:chExt cx="2896524" cy="694518"/>
          </a:xfrm>
        </p:grpSpPr>
        <p:grpSp>
          <p:nvGrpSpPr>
            <p:cNvPr id="74" name="组合 73"/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76" name="梯形 6"/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梯形 6"/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-1" fmla="*/ 0 w 3845406"/>
                  <a:gd name="connsiteY0-2" fmla="*/ 1519653 h 1519653"/>
                  <a:gd name="connsiteX1-3" fmla="*/ 317927 w 3845406"/>
                  <a:gd name="connsiteY1-4" fmla="*/ 0 h 1519653"/>
                  <a:gd name="connsiteX2-5" fmla="*/ 3752205 w 3845406"/>
                  <a:gd name="connsiteY2-6" fmla="*/ 263471 h 1519653"/>
                  <a:gd name="connsiteX3-7" fmla="*/ 3845406 w 3845406"/>
                  <a:gd name="connsiteY3-8" fmla="*/ 1519653 h 1519653"/>
                  <a:gd name="connsiteX4-9" fmla="*/ 0 w 3845406"/>
                  <a:gd name="connsiteY4-10" fmla="*/ 1519653 h 1519653"/>
                  <a:gd name="connsiteX0-11" fmla="*/ 0 w 3891901"/>
                  <a:gd name="connsiteY0-12" fmla="*/ 1783124 h 1783124"/>
                  <a:gd name="connsiteX1-13" fmla="*/ 364422 w 3891901"/>
                  <a:gd name="connsiteY1-14" fmla="*/ 0 h 1783124"/>
                  <a:gd name="connsiteX2-15" fmla="*/ 3798700 w 3891901"/>
                  <a:gd name="connsiteY2-16" fmla="*/ 263471 h 1783124"/>
                  <a:gd name="connsiteX3-17" fmla="*/ 3891901 w 3891901"/>
                  <a:gd name="connsiteY3-18" fmla="*/ 1519653 h 1783124"/>
                  <a:gd name="connsiteX4-19" fmla="*/ 0 w 3891901"/>
                  <a:gd name="connsiteY4-20" fmla="*/ 1783124 h 1783124"/>
                  <a:gd name="connsiteX0-21" fmla="*/ 0 w 3891901"/>
                  <a:gd name="connsiteY0-22" fmla="*/ 1829619 h 1829619"/>
                  <a:gd name="connsiteX1-23" fmla="*/ 364422 w 3891901"/>
                  <a:gd name="connsiteY1-24" fmla="*/ 0 h 1829619"/>
                  <a:gd name="connsiteX2-25" fmla="*/ 3798700 w 3891901"/>
                  <a:gd name="connsiteY2-26" fmla="*/ 309966 h 1829619"/>
                  <a:gd name="connsiteX3-27" fmla="*/ 3891901 w 3891901"/>
                  <a:gd name="connsiteY3-28" fmla="*/ 1566148 h 1829619"/>
                  <a:gd name="connsiteX4-29" fmla="*/ 0 w 3891901"/>
                  <a:gd name="connsiteY4-30" fmla="*/ 1829619 h 1829619"/>
                  <a:gd name="connsiteX0-31" fmla="*/ 0 w 3827144"/>
                  <a:gd name="connsiteY0-32" fmla="*/ 1657824 h 1657824"/>
                  <a:gd name="connsiteX1-33" fmla="*/ 299665 w 3827144"/>
                  <a:gd name="connsiteY1-34" fmla="*/ 0 h 1657824"/>
                  <a:gd name="connsiteX2-35" fmla="*/ 3733943 w 3827144"/>
                  <a:gd name="connsiteY2-36" fmla="*/ 309966 h 1657824"/>
                  <a:gd name="connsiteX3-37" fmla="*/ 3827144 w 3827144"/>
                  <a:gd name="connsiteY3-38" fmla="*/ 1566148 h 1657824"/>
                  <a:gd name="connsiteX4-39" fmla="*/ 0 w 3827144"/>
                  <a:gd name="connsiteY4-40" fmla="*/ 1657824 h 1657824"/>
                  <a:gd name="connsiteX0-41" fmla="*/ 0 w 3827144"/>
                  <a:gd name="connsiteY0-42" fmla="*/ 1423037 h 1423037"/>
                  <a:gd name="connsiteX1-43" fmla="*/ 196054 w 3827144"/>
                  <a:gd name="connsiteY1-44" fmla="*/ 0 h 1423037"/>
                  <a:gd name="connsiteX2-45" fmla="*/ 3733943 w 3827144"/>
                  <a:gd name="connsiteY2-46" fmla="*/ 75179 h 1423037"/>
                  <a:gd name="connsiteX3-47" fmla="*/ 3827144 w 3827144"/>
                  <a:gd name="connsiteY3-48" fmla="*/ 1331361 h 1423037"/>
                  <a:gd name="connsiteX4-49" fmla="*/ 0 w 3827144"/>
                  <a:gd name="connsiteY4-50" fmla="*/ 1423037 h 14230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文本框 74"/>
            <p:cNvSpPr txBox="1"/>
            <p:nvPr/>
          </p:nvSpPr>
          <p:spPr>
            <a:xfrm>
              <a:off x="2820727" y="1462989"/>
              <a:ext cx="1775818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技术方法</a:t>
              </a: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1668145" y="1588770"/>
            <a:ext cx="2085340" cy="337185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程序 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1000行／月 ·人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文件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3</a:t>
            </a:r>
            <a:r>
              <a:rPr lang="en-US" altLang="zh-CN" sz="1600" dirty="0"/>
              <a:t>000</a:t>
            </a:r>
            <a:r>
              <a:rPr lang="zh-CN" altLang="en-US" sz="1600" dirty="0"/>
              <a:t>字／月 ·人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评价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按照里程碑进行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292725" y="1570990"/>
            <a:ext cx="2085340" cy="351409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设计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没有较大分歧，成果满足要求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功能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sz="1600" dirty="0"/>
              <a:t>满足用户需求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编档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按照项目章程计划完成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996680" y="1588770"/>
            <a:ext cx="2085340" cy="337185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开发工具 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Apache</a:t>
            </a:r>
            <a:r>
              <a:rPr lang="en-US" altLang="zh-CN" sz="1600" dirty="0"/>
              <a:t> Flask</a:t>
            </a:r>
            <a:r>
              <a:rPr lang="zh-CN" altLang="en-US" sz="1600" dirty="0"/>
              <a:t> </a:t>
            </a:r>
            <a:r>
              <a:rPr lang="en-US" altLang="zh-CN" sz="1600" dirty="0"/>
              <a:t>Python </a:t>
            </a:r>
            <a:r>
              <a:rPr lang="zh-CN" altLang="en-US" sz="1600" dirty="0"/>
              <a:t>Vue</a:t>
            </a:r>
            <a:r>
              <a:rPr lang="en-US" altLang="zh-CN" sz="1600" dirty="0"/>
              <a:t> </a:t>
            </a:r>
            <a:r>
              <a:rPr lang="zh-CN" altLang="en-US" sz="1600" dirty="0"/>
              <a:t>HTML</a:t>
            </a:r>
            <a:r>
              <a:rPr lang="en-US" altLang="zh-CN" sz="1600" dirty="0"/>
              <a:t> </a:t>
            </a:r>
            <a:r>
              <a:rPr lang="zh-CN" altLang="en-US" sz="1600" dirty="0"/>
              <a:t>JS CSS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技术手段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sz="1600" dirty="0"/>
              <a:t>快速原型工具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</a:rPr>
              <a:t>开发方式</a:t>
            </a:r>
          </a:p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网站代码编写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041015" y="5426710"/>
            <a:ext cx="40640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23" name="动作按钮: 帮助 22"/>
          <p:cNvSpPr/>
          <p:nvPr/>
        </p:nvSpPr>
        <p:spPr>
          <a:xfrm>
            <a:off x="2383155" y="5560695"/>
            <a:ext cx="560070" cy="645795"/>
          </a:xfrm>
          <a:prstGeom prst="actionButtonHelp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2900680" y="5685155"/>
            <a:ext cx="6096000" cy="4616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sz="2400" dirty="0">
                <a:solidFill>
                  <a:schemeClr val="accent4"/>
                </a:solidFill>
              </a:rPr>
              <a:t>反思</a:t>
            </a:r>
            <a:r>
              <a:rPr lang="en-US" altLang="zh-CN" sz="2400" dirty="0"/>
              <a:t>   </a:t>
            </a:r>
            <a:r>
              <a:rPr lang="zh-CN" altLang="en-US" sz="2400" dirty="0">
                <a:solidFill>
                  <a:schemeClr val="tx2">
                    <a:lumMod val="75000"/>
                  </a:schemeClr>
                </a:solidFill>
              </a:rPr>
              <a:t>重视文档，重视项目开发流程的规范性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0000"/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" name="Rectangle 3"/>
          <p:cNvSpPr/>
          <p:nvPr/>
        </p:nvSpPr>
        <p:spPr>
          <a:xfrm>
            <a:off x="1451429" y="3819656"/>
            <a:ext cx="3017645" cy="5056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215" name="图片 214"/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4" y="3739909"/>
            <a:ext cx="6960072" cy="2773464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项目介绍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>
          <a:xfrm>
            <a:off x="960840" y="3429001"/>
            <a:ext cx="5210175" cy="390656"/>
          </a:xfrm>
        </p:spPr>
        <p:txBody>
          <a:bodyPr/>
          <a:lstStyle/>
          <a:p>
            <a:r>
              <a:rPr lang="en-US" altLang="zh-CN" dirty="0"/>
              <a:t>Project Introduction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01 </a:t>
            </a:r>
            <a:r>
              <a:rPr lang="zh-CN" altLang="en-US" dirty="0"/>
              <a:t>项目介绍</a:t>
            </a:r>
          </a:p>
        </p:txBody>
      </p:sp>
      <p:sp>
        <p:nvSpPr>
          <p:cNvPr id="33" name="任意多边形: 形状 32"/>
          <p:cNvSpPr/>
          <p:nvPr/>
        </p:nvSpPr>
        <p:spPr>
          <a:xfrm rot="5400000">
            <a:off x="1695049" y="1861458"/>
            <a:ext cx="2400632" cy="3412334"/>
          </a:xfrm>
          <a:custGeom>
            <a:avLst/>
            <a:gdLst>
              <a:gd name="connsiteX0" fmla="*/ 0 w 1814162"/>
              <a:gd name="connsiteY0" fmla="*/ 2284775 h 2554223"/>
              <a:gd name="connsiteX1" fmla="*/ 0 w 1814162"/>
              <a:gd name="connsiteY1" fmla="*/ 2127503 h 2554223"/>
              <a:gd name="connsiteX2" fmla="*/ 0 w 1814162"/>
              <a:gd name="connsiteY2" fmla="*/ 1489252 h 2554223"/>
              <a:gd name="connsiteX3" fmla="*/ 0 w 1814162"/>
              <a:gd name="connsiteY3" fmla="*/ 268229 h 2554223"/>
              <a:gd name="connsiteX4" fmla="*/ 268229 w 1814162"/>
              <a:gd name="connsiteY4" fmla="*/ 0 h 2554223"/>
              <a:gd name="connsiteX5" fmla="*/ 938784 w 1814162"/>
              <a:gd name="connsiteY5" fmla="*/ 0 h 2554223"/>
              <a:gd name="connsiteX6" fmla="*/ 1341115 w 1814162"/>
              <a:gd name="connsiteY6" fmla="*/ 0 h 2554223"/>
              <a:gd name="connsiteX7" fmla="*/ 1609344 w 1814162"/>
              <a:gd name="connsiteY7" fmla="*/ 268229 h 2554223"/>
              <a:gd name="connsiteX8" fmla="*/ 1609344 w 1814162"/>
              <a:gd name="connsiteY8" fmla="*/ 1489252 h 2554223"/>
              <a:gd name="connsiteX9" fmla="*/ 1609344 w 1814162"/>
              <a:gd name="connsiteY9" fmla="*/ 2127503 h 2554223"/>
              <a:gd name="connsiteX10" fmla="*/ 1609344 w 1814162"/>
              <a:gd name="connsiteY10" fmla="*/ 2168905 h 2554223"/>
              <a:gd name="connsiteX11" fmla="*/ 1609344 w 1814162"/>
              <a:gd name="connsiteY11" fmla="*/ 2284775 h 2554223"/>
              <a:gd name="connsiteX12" fmla="*/ 1603895 w 1814162"/>
              <a:gd name="connsiteY12" fmla="*/ 2338833 h 2554223"/>
              <a:gd name="connsiteX13" fmla="*/ 1602681 w 1814162"/>
              <a:gd name="connsiteY13" fmla="*/ 2342742 h 2554223"/>
              <a:gd name="connsiteX14" fmla="*/ 1814162 w 1814162"/>
              <a:gd name="connsiteY14" fmla="*/ 2554223 h 2554223"/>
              <a:gd name="connsiteX15" fmla="*/ 1337006 w 1814162"/>
              <a:gd name="connsiteY15" fmla="*/ 2554223 h 2554223"/>
              <a:gd name="connsiteX16" fmla="*/ 1337006 w 1814162"/>
              <a:gd name="connsiteY16" fmla="*/ 2553004 h 2554223"/>
              <a:gd name="connsiteX17" fmla="*/ 938784 w 1814162"/>
              <a:gd name="connsiteY17" fmla="*/ 2553004 h 2554223"/>
              <a:gd name="connsiteX18" fmla="*/ 268229 w 1814162"/>
              <a:gd name="connsiteY18" fmla="*/ 2553004 h 2554223"/>
              <a:gd name="connsiteX19" fmla="*/ 0 w 1814162"/>
              <a:gd name="connsiteY19" fmla="*/ 2284775 h 2554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4162" h="2554223">
                <a:moveTo>
                  <a:pt x="0" y="2284775"/>
                </a:moveTo>
                <a:lnTo>
                  <a:pt x="0" y="2127503"/>
                </a:lnTo>
                <a:lnTo>
                  <a:pt x="0" y="1489252"/>
                </a:lnTo>
                <a:lnTo>
                  <a:pt x="0" y="268229"/>
                </a:lnTo>
                <a:cubicBezTo>
                  <a:pt x="0" y="120090"/>
                  <a:pt x="120090" y="0"/>
                  <a:pt x="268229" y="0"/>
                </a:cubicBezTo>
                <a:lnTo>
                  <a:pt x="938784" y="0"/>
                </a:lnTo>
                <a:lnTo>
                  <a:pt x="1341115" y="0"/>
                </a:lnTo>
                <a:cubicBezTo>
                  <a:pt x="1489254" y="0"/>
                  <a:pt x="1609344" y="120090"/>
                  <a:pt x="1609344" y="268229"/>
                </a:cubicBezTo>
                <a:lnTo>
                  <a:pt x="1609344" y="1489252"/>
                </a:lnTo>
                <a:lnTo>
                  <a:pt x="1609344" y="2127503"/>
                </a:lnTo>
                <a:lnTo>
                  <a:pt x="1609344" y="2168905"/>
                </a:lnTo>
                <a:lnTo>
                  <a:pt x="1609344" y="2284775"/>
                </a:lnTo>
                <a:cubicBezTo>
                  <a:pt x="1609344" y="2303292"/>
                  <a:pt x="1607468" y="2321372"/>
                  <a:pt x="1603895" y="2338833"/>
                </a:cubicBezTo>
                <a:lnTo>
                  <a:pt x="1602681" y="2342742"/>
                </a:lnTo>
                <a:lnTo>
                  <a:pt x="1814162" y="2554223"/>
                </a:lnTo>
                <a:lnTo>
                  <a:pt x="1337006" y="2554223"/>
                </a:lnTo>
                <a:lnTo>
                  <a:pt x="1337006" y="2553004"/>
                </a:lnTo>
                <a:lnTo>
                  <a:pt x="938784" y="2553004"/>
                </a:lnTo>
                <a:lnTo>
                  <a:pt x="268229" y="2553004"/>
                </a:lnTo>
                <a:cubicBezTo>
                  <a:pt x="120090" y="2553004"/>
                  <a:pt x="0" y="2432914"/>
                  <a:pt x="0" y="22847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1451707" y="2694618"/>
            <a:ext cx="3149825" cy="178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+mj-lt"/>
              </a:rPr>
              <a:t>项目背景：</a:t>
            </a:r>
            <a:endParaRPr lang="en-US" altLang="zh-CN" sz="1400" b="1" dirty="0">
              <a:solidFill>
                <a:schemeClr val="bg1"/>
              </a:solidFill>
            </a:endParaRPr>
          </a:p>
          <a:p>
            <a:endParaRPr lang="en-US" altLang="zh-CN" sz="20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现有的检索平台老旧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可视化应用少</a:t>
            </a:r>
          </a:p>
        </p:txBody>
      </p:sp>
      <p:cxnSp>
        <p:nvCxnSpPr>
          <p:cNvPr id="35" name="直接连接符 34"/>
          <p:cNvCxnSpPr/>
          <p:nvPr/>
        </p:nvCxnSpPr>
        <p:spPr>
          <a:xfrm>
            <a:off x="1518205" y="3273481"/>
            <a:ext cx="2754318" cy="0"/>
          </a:xfrm>
          <a:prstGeom prst="line">
            <a:avLst/>
          </a:prstGeom>
          <a:ln w="12700">
            <a:solidFill>
              <a:schemeClr val="bg2">
                <a:alpha val="65098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: 形状 6"/>
          <p:cNvSpPr/>
          <p:nvPr/>
        </p:nvSpPr>
        <p:spPr>
          <a:xfrm rot="18900000">
            <a:off x="3975248" y="3362729"/>
            <a:ext cx="3349654" cy="3349654"/>
          </a:xfrm>
          <a:custGeom>
            <a:avLst/>
            <a:gdLst>
              <a:gd name="connsiteX0" fmla="*/ 1371366 w 3349654"/>
              <a:gd name="connsiteY0" fmla="*/ 88560 h 3349654"/>
              <a:gd name="connsiteX1" fmla="*/ 1543784 w 3349654"/>
              <a:gd name="connsiteY1" fmla="*/ 260978 h 3349654"/>
              <a:gd name="connsiteX2" fmla="*/ 2123118 w 3349654"/>
              <a:gd name="connsiteY2" fmla="*/ 840312 h 3349654"/>
              <a:gd name="connsiteX3" fmla="*/ 3261093 w 3349654"/>
              <a:gd name="connsiteY3" fmla="*/ 1978288 h 3349654"/>
              <a:gd name="connsiteX4" fmla="*/ 3261093 w 3349654"/>
              <a:gd name="connsiteY4" fmla="*/ 2405898 h 3349654"/>
              <a:gd name="connsiteX5" fmla="*/ 2726595 w 3349654"/>
              <a:gd name="connsiteY5" fmla="*/ 2940396 h 3349654"/>
              <a:gd name="connsiteX6" fmla="*/ 2405897 w 3349654"/>
              <a:gd name="connsiteY6" fmla="*/ 3261094 h 3349654"/>
              <a:gd name="connsiteX7" fmla="*/ 1978287 w 3349654"/>
              <a:gd name="connsiteY7" fmla="*/ 3261094 h 3349654"/>
              <a:gd name="connsiteX8" fmla="*/ 840312 w 3349654"/>
              <a:gd name="connsiteY8" fmla="*/ 2123119 h 3349654"/>
              <a:gd name="connsiteX9" fmla="*/ 558586 w 3349654"/>
              <a:gd name="connsiteY9" fmla="*/ 1841393 h 3349654"/>
              <a:gd name="connsiteX10" fmla="*/ 189817 w 3349654"/>
              <a:gd name="connsiteY10" fmla="*/ 1841393 h 3349654"/>
              <a:gd name="connsiteX11" fmla="*/ 189817 w 3349654"/>
              <a:gd name="connsiteY11" fmla="*/ 1472624 h 3349654"/>
              <a:gd name="connsiteX12" fmla="*/ 88560 w 3349654"/>
              <a:gd name="connsiteY12" fmla="*/ 1371367 h 3349654"/>
              <a:gd name="connsiteX13" fmla="*/ 88560 w 3349654"/>
              <a:gd name="connsiteY13" fmla="*/ 943757 h 3349654"/>
              <a:gd name="connsiteX14" fmla="*/ 409257 w 3349654"/>
              <a:gd name="connsiteY14" fmla="*/ 623059 h 3349654"/>
              <a:gd name="connsiteX15" fmla="*/ 943756 w 3349654"/>
              <a:gd name="connsiteY15" fmla="*/ 88560 h 3349654"/>
              <a:gd name="connsiteX16" fmla="*/ 1371366 w 3349654"/>
              <a:gd name="connsiteY16" fmla="*/ 88560 h 3349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49654" h="3349654">
                <a:moveTo>
                  <a:pt x="1371366" y="88560"/>
                </a:moveTo>
                <a:lnTo>
                  <a:pt x="1543784" y="260978"/>
                </a:lnTo>
                <a:lnTo>
                  <a:pt x="2123118" y="840312"/>
                </a:lnTo>
                <a:lnTo>
                  <a:pt x="3261093" y="1978288"/>
                </a:lnTo>
                <a:cubicBezTo>
                  <a:pt x="3379175" y="2096369"/>
                  <a:pt x="3379175" y="2287817"/>
                  <a:pt x="3261093" y="2405898"/>
                </a:cubicBezTo>
                <a:lnTo>
                  <a:pt x="2726595" y="2940396"/>
                </a:lnTo>
                <a:lnTo>
                  <a:pt x="2405897" y="3261094"/>
                </a:lnTo>
                <a:cubicBezTo>
                  <a:pt x="2287816" y="3379175"/>
                  <a:pt x="2096368" y="3379175"/>
                  <a:pt x="1978287" y="3261094"/>
                </a:cubicBezTo>
                <a:lnTo>
                  <a:pt x="840312" y="2123119"/>
                </a:lnTo>
                <a:lnTo>
                  <a:pt x="558586" y="1841393"/>
                </a:lnTo>
                <a:lnTo>
                  <a:pt x="189817" y="1841393"/>
                </a:lnTo>
                <a:lnTo>
                  <a:pt x="189817" y="1472624"/>
                </a:lnTo>
                <a:lnTo>
                  <a:pt x="88560" y="1371367"/>
                </a:lnTo>
                <a:cubicBezTo>
                  <a:pt x="-29521" y="1253285"/>
                  <a:pt x="-29521" y="1061838"/>
                  <a:pt x="88560" y="943757"/>
                </a:cubicBezTo>
                <a:lnTo>
                  <a:pt x="409257" y="623059"/>
                </a:lnTo>
                <a:lnTo>
                  <a:pt x="943756" y="88560"/>
                </a:lnTo>
                <a:cubicBezTo>
                  <a:pt x="1061837" y="-29521"/>
                  <a:pt x="1253285" y="-29521"/>
                  <a:pt x="1371366" y="885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6B0B0B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61800" y="4392295"/>
            <a:ext cx="260919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数据源：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sz="2000" b="1" dirty="0">
                <a:solidFill>
                  <a:schemeClr val="bg1"/>
                </a:solidFill>
              </a:rPr>
              <a:t>国家渔业统计数据网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4442310" y="4941767"/>
            <a:ext cx="2061681" cy="0"/>
          </a:xfrm>
          <a:prstGeom prst="line">
            <a:avLst/>
          </a:prstGeom>
          <a:ln w="12700">
            <a:solidFill>
              <a:srgbClr val="FFFFFF">
                <a:alpha val="65098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6719529" y="1858203"/>
            <a:ext cx="3455000" cy="3455000"/>
            <a:chOff x="7375308" y="3242153"/>
            <a:chExt cx="3455000" cy="3455000"/>
          </a:xfrm>
        </p:grpSpPr>
        <p:grpSp>
          <p:nvGrpSpPr>
            <p:cNvPr id="40" name="Group 39"/>
            <p:cNvGrpSpPr/>
            <p:nvPr/>
          </p:nvGrpSpPr>
          <p:grpSpPr>
            <a:xfrm>
              <a:off x="7375308" y="3242153"/>
              <a:ext cx="3455000" cy="3455000"/>
              <a:chOff x="6806940" y="1631068"/>
              <a:chExt cx="3455000" cy="3455000"/>
            </a:xfrm>
          </p:grpSpPr>
          <p:sp>
            <p:nvSpPr>
              <p:cNvPr id="6" name="任意多边形: 形状 5"/>
              <p:cNvSpPr/>
              <p:nvPr/>
            </p:nvSpPr>
            <p:spPr>
              <a:xfrm rot="13500000" flipV="1">
                <a:off x="6806940" y="1631068"/>
                <a:ext cx="3455000" cy="3455000"/>
              </a:xfrm>
              <a:custGeom>
                <a:avLst/>
                <a:gdLst>
                  <a:gd name="connsiteX0" fmla="*/ 3352034 w 3455000"/>
                  <a:gd name="connsiteY0" fmla="*/ 1860558 h 3455000"/>
                  <a:gd name="connsiteX1" fmla="*/ 2285341 w 3455000"/>
                  <a:gd name="connsiteY1" fmla="*/ 793865 h 3455000"/>
                  <a:gd name="connsiteX2" fmla="*/ 1721651 w 3455000"/>
                  <a:gd name="connsiteY2" fmla="*/ 230175 h 3455000"/>
                  <a:gd name="connsiteX3" fmla="*/ 1594442 w 3455000"/>
                  <a:gd name="connsiteY3" fmla="*/ 102966 h 3455000"/>
                  <a:gd name="connsiteX4" fmla="*/ 1097274 w 3455000"/>
                  <a:gd name="connsiteY4" fmla="*/ 102966 h 3455000"/>
                  <a:gd name="connsiteX5" fmla="*/ 475830 w 3455000"/>
                  <a:gd name="connsiteY5" fmla="*/ 724410 h 3455000"/>
                  <a:gd name="connsiteX6" fmla="*/ 102966 w 3455000"/>
                  <a:gd name="connsiteY6" fmla="*/ 1097274 h 3455000"/>
                  <a:gd name="connsiteX7" fmla="*/ 102966 w 3455000"/>
                  <a:gd name="connsiteY7" fmla="*/ 1594442 h 3455000"/>
                  <a:gd name="connsiteX8" fmla="*/ 230175 w 3455000"/>
                  <a:gd name="connsiteY8" fmla="*/ 1721651 h 3455000"/>
                  <a:gd name="connsiteX9" fmla="*/ 564879 w 3455000"/>
                  <a:gd name="connsiteY9" fmla="*/ 2056356 h 3455000"/>
                  <a:gd name="connsiteX10" fmla="*/ 564879 w 3455000"/>
                  <a:gd name="connsiteY10" fmla="*/ 2373370 h 3455000"/>
                  <a:gd name="connsiteX11" fmla="*/ 881893 w 3455000"/>
                  <a:gd name="connsiteY11" fmla="*/ 2373370 h 3455000"/>
                  <a:gd name="connsiteX12" fmla="*/ 1860558 w 3455000"/>
                  <a:gd name="connsiteY12" fmla="*/ 3352034 h 3455000"/>
                  <a:gd name="connsiteX13" fmla="*/ 2357726 w 3455000"/>
                  <a:gd name="connsiteY13" fmla="*/ 3352034 h 3455000"/>
                  <a:gd name="connsiteX14" fmla="*/ 2730590 w 3455000"/>
                  <a:gd name="connsiteY14" fmla="*/ 2979169 h 3455000"/>
                  <a:gd name="connsiteX15" fmla="*/ 3352034 w 3455000"/>
                  <a:gd name="connsiteY15" fmla="*/ 2357726 h 3455000"/>
                  <a:gd name="connsiteX16" fmla="*/ 3352034 w 3455000"/>
                  <a:gd name="connsiteY16" fmla="*/ 1860558 h 345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55000" h="3455000">
                    <a:moveTo>
                      <a:pt x="3352034" y="1860558"/>
                    </a:moveTo>
                    <a:lnTo>
                      <a:pt x="2285341" y="793865"/>
                    </a:lnTo>
                    <a:lnTo>
                      <a:pt x="1721651" y="230175"/>
                    </a:lnTo>
                    <a:lnTo>
                      <a:pt x="1594442" y="102966"/>
                    </a:lnTo>
                    <a:cubicBezTo>
                      <a:pt x="1457153" y="-34323"/>
                      <a:pt x="1234563" y="-34323"/>
                      <a:pt x="1097274" y="102966"/>
                    </a:cubicBezTo>
                    <a:lnTo>
                      <a:pt x="475830" y="724410"/>
                    </a:lnTo>
                    <a:lnTo>
                      <a:pt x="102966" y="1097274"/>
                    </a:lnTo>
                    <a:cubicBezTo>
                      <a:pt x="-34323" y="1234563"/>
                      <a:pt x="-34323" y="1457153"/>
                      <a:pt x="102966" y="1594442"/>
                    </a:cubicBezTo>
                    <a:lnTo>
                      <a:pt x="230175" y="1721651"/>
                    </a:lnTo>
                    <a:lnTo>
                      <a:pt x="564879" y="2056356"/>
                    </a:lnTo>
                    <a:lnTo>
                      <a:pt x="564879" y="2373370"/>
                    </a:lnTo>
                    <a:lnTo>
                      <a:pt x="881893" y="2373370"/>
                    </a:lnTo>
                    <a:lnTo>
                      <a:pt x="1860558" y="3352034"/>
                    </a:lnTo>
                    <a:cubicBezTo>
                      <a:pt x="1997847" y="3489323"/>
                      <a:pt x="2220437" y="3489323"/>
                      <a:pt x="2357726" y="3352034"/>
                    </a:cubicBezTo>
                    <a:lnTo>
                      <a:pt x="2730590" y="2979169"/>
                    </a:lnTo>
                    <a:lnTo>
                      <a:pt x="3352034" y="2357726"/>
                    </a:lnTo>
                    <a:cubicBezTo>
                      <a:pt x="3489323" y="2220437"/>
                      <a:pt x="3489323" y="1997847"/>
                      <a:pt x="3352034" y="1860558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433059" y="2486771"/>
                <a:ext cx="2357728" cy="1637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chemeClr val="bg1"/>
                    </a:solidFill>
                  </a:rPr>
                  <a:t>目标用户：</a:t>
                </a:r>
                <a:endParaRPr lang="en-US" altLang="zh-CN" b="1" dirty="0">
                  <a:solidFill>
                    <a:schemeClr val="bg1"/>
                  </a:solidFill>
                </a:endParaRPr>
              </a:p>
              <a:p>
                <a:endParaRPr lang="en-US" altLang="zh-CN" sz="2000" b="1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渔业从业人员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渔业研究人员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8103027" y="4657431"/>
              <a:ext cx="2061681" cy="0"/>
            </a:xfrm>
            <a:prstGeom prst="line">
              <a:avLst/>
            </a:prstGeom>
            <a:ln w="12700">
              <a:solidFill>
                <a:srgbClr val="FFFFFF">
                  <a:alpha val="65098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占位符 6"/>
          <p:cNvSpPr txBox="1"/>
          <p:nvPr/>
        </p:nvSpPr>
        <p:spPr>
          <a:xfrm>
            <a:off x="2571903" y="1418223"/>
            <a:ext cx="6266669" cy="5901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200" b="1" dirty="0">
                <a:solidFill>
                  <a:schemeClr val="tx2"/>
                </a:solidFill>
              </a:rPr>
              <a:t>渔业产业地图信息可视化平台</a:t>
            </a:r>
          </a:p>
        </p:txBody>
      </p:sp>
      <p:sp>
        <p:nvSpPr>
          <p:cNvPr id="36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Introduction</a:t>
            </a:r>
            <a:endParaRPr lang="zh-CN" altLang="en-US" b="1" dirty="0"/>
          </a:p>
        </p:txBody>
      </p:sp>
      <p:sp>
        <p:nvSpPr>
          <p:cNvPr id="41" name="Rectangle 40"/>
          <p:cNvSpPr/>
          <p:nvPr/>
        </p:nvSpPr>
        <p:spPr>
          <a:xfrm>
            <a:off x="224971" y="1713296"/>
            <a:ext cx="687080" cy="33078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Rectangle 41"/>
          <p:cNvSpPr/>
          <p:nvPr/>
        </p:nvSpPr>
        <p:spPr>
          <a:xfrm>
            <a:off x="11108595" y="1279709"/>
            <a:ext cx="687080" cy="4538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6995208" y="534162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3" name="Freeform 608"/>
          <p:cNvSpPr/>
          <p:nvPr/>
        </p:nvSpPr>
        <p:spPr bwMode="auto">
          <a:xfrm>
            <a:off x="8967788" y="3387725"/>
            <a:ext cx="6350" cy="11113"/>
          </a:xfrm>
          <a:custGeom>
            <a:avLst/>
            <a:gdLst>
              <a:gd name="T0" fmla="*/ 3 w 5"/>
              <a:gd name="T1" fmla="*/ 7 h 7"/>
              <a:gd name="T2" fmla="*/ 0 w 5"/>
              <a:gd name="T3" fmla="*/ 5 h 7"/>
              <a:gd name="T4" fmla="*/ 2 w 5"/>
              <a:gd name="T5" fmla="*/ 0 h 7"/>
              <a:gd name="T6" fmla="*/ 5 w 5"/>
              <a:gd name="T7" fmla="*/ 2 h 7"/>
              <a:gd name="T8" fmla="*/ 3 w 5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3" y="7"/>
                </a:moveTo>
                <a:cubicBezTo>
                  <a:pt x="2" y="6"/>
                  <a:pt x="0" y="5"/>
                  <a:pt x="0" y="5"/>
                </a:cubicBezTo>
                <a:cubicBezTo>
                  <a:pt x="1" y="3"/>
                  <a:pt x="1" y="2"/>
                  <a:pt x="2" y="0"/>
                </a:cubicBezTo>
                <a:cubicBezTo>
                  <a:pt x="3" y="1"/>
                  <a:pt x="5" y="2"/>
                  <a:pt x="5" y="2"/>
                </a:cubicBezTo>
                <a:cubicBezTo>
                  <a:pt x="4" y="4"/>
                  <a:pt x="4" y="5"/>
                  <a:pt x="3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609"/>
          <p:cNvSpPr/>
          <p:nvPr/>
        </p:nvSpPr>
        <p:spPr bwMode="auto">
          <a:xfrm>
            <a:off x="4292601" y="3773488"/>
            <a:ext cx="11113" cy="19050"/>
          </a:xfrm>
          <a:custGeom>
            <a:avLst/>
            <a:gdLst>
              <a:gd name="T0" fmla="*/ 7 w 8"/>
              <a:gd name="T1" fmla="*/ 0 h 13"/>
              <a:gd name="T2" fmla="*/ 8 w 8"/>
              <a:gd name="T3" fmla="*/ 2 h 13"/>
              <a:gd name="T4" fmla="*/ 5 w 8"/>
              <a:gd name="T5" fmla="*/ 13 h 13"/>
              <a:gd name="T6" fmla="*/ 0 w 8"/>
              <a:gd name="T7" fmla="*/ 10 h 13"/>
              <a:gd name="T8" fmla="*/ 7 w 8"/>
              <a:gd name="T9" fmla="*/ 1 h 13"/>
              <a:gd name="T10" fmla="*/ 7 w 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3">
                <a:moveTo>
                  <a:pt x="7" y="0"/>
                </a:moveTo>
                <a:cubicBezTo>
                  <a:pt x="7" y="1"/>
                  <a:pt x="8" y="1"/>
                  <a:pt x="8" y="2"/>
                </a:cubicBezTo>
                <a:cubicBezTo>
                  <a:pt x="7" y="5"/>
                  <a:pt x="6" y="9"/>
                  <a:pt x="5" y="13"/>
                </a:cubicBezTo>
                <a:cubicBezTo>
                  <a:pt x="3" y="12"/>
                  <a:pt x="2" y="11"/>
                  <a:pt x="0" y="10"/>
                </a:cubicBezTo>
                <a:cubicBezTo>
                  <a:pt x="3" y="7"/>
                  <a:pt x="5" y="4"/>
                  <a:pt x="7" y="1"/>
                </a:cubicBezTo>
                <a:cubicBezTo>
                  <a:pt x="7" y="1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610"/>
          <p:cNvSpPr/>
          <p:nvPr/>
        </p:nvSpPr>
        <p:spPr bwMode="auto">
          <a:xfrm>
            <a:off x="8983663" y="3309938"/>
            <a:ext cx="4763" cy="4763"/>
          </a:xfrm>
          <a:custGeom>
            <a:avLst/>
            <a:gdLst>
              <a:gd name="T0" fmla="*/ 1 w 4"/>
              <a:gd name="T1" fmla="*/ 3 h 3"/>
              <a:gd name="T2" fmla="*/ 0 w 4"/>
              <a:gd name="T3" fmla="*/ 1 h 3"/>
              <a:gd name="T4" fmla="*/ 2 w 4"/>
              <a:gd name="T5" fmla="*/ 0 h 3"/>
              <a:gd name="T6" fmla="*/ 4 w 4"/>
              <a:gd name="T7" fmla="*/ 2 h 3"/>
              <a:gd name="T8" fmla="*/ 1 w 4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1" y="3"/>
                </a:moveTo>
                <a:cubicBezTo>
                  <a:pt x="1" y="2"/>
                  <a:pt x="1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3" y="0"/>
                  <a:pt x="3" y="1"/>
                  <a:pt x="4" y="2"/>
                </a:cubicBezTo>
                <a:cubicBezTo>
                  <a:pt x="3" y="2"/>
                  <a:pt x="2" y="3"/>
                  <a:pt x="1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611"/>
          <p:cNvSpPr/>
          <p:nvPr/>
        </p:nvSpPr>
        <p:spPr bwMode="auto">
          <a:xfrm>
            <a:off x="3140076" y="3267075"/>
            <a:ext cx="19050" cy="17463"/>
          </a:xfrm>
          <a:custGeom>
            <a:avLst/>
            <a:gdLst>
              <a:gd name="T0" fmla="*/ 13 w 13"/>
              <a:gd name="T1" fmla="*/ 0 h 12"/>
              <a:gd name="T2" fmla="*/ 0 w 13"/>
              <a:gd name="T3" fmla="*/ 11 h 12"/>
              <a:gd name="T4" fmla="*/ 13 w 13"/>
              <a:gd name="T5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12">
                <a:moveTo>
                  <a:pt x="13" y="0"/>
                </a:moveTo>
                <a:cubicBezTo>
                  <a:pt x="11" y="10"/>
                  <a:pt x="8" y="12"/>
                  <a:pt x="0" y="11"/>
                </a:cubicBezTo>
                <a:cubicBezTo>
                  <a:pt x="4" y="7"/>
                  <a:pt x="7" y="5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612"/>
          <p:cNvSpPr/>
          <p:nvPr/>
        </p:nvSpPr>
        <p:spPr bwMode="auto">
          <a:xfrm>
            <a:off x="4062413" y="3241675"/>
            <a:ext cx="7938" cy="14288"/>
          </a:xfrm>
          <a:custGeom>
            <a:avLst/>
            <a:gdLst>
              <a:gd name="T0" fmla="*/ 2 w 6"/>
              <a:gd name="T1" fmla="*/ 0 h 10"/>
              <a:gd name="T2" fmla="*/ 6 w 6"/>
              <a:gd name="T3" fmla="*/ 9 h 10"/>
              <a:gd name="T4" fmla="*/ 4 w 6"/>
              <a:gd name="T5" fmla="*/ 10 h 10"/>
              <a:gd name="T6" fmla="*/ 0 w 6"/>
              <a:gd name="T7" fmla="*/ 1 h 10"/>
              <a:gd name="T8" fmla="*/ 2 w 6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0">
                <a:moveTo>
                  <a:pt x="2" y="0"/>
                </a:moveTo>
                <a:cubicBezTo>
                  <a:pt x="4" y="3"/>
                  <a:pt x="5" y="6"/>
                  <a:pt x="6" y="9"/>
                </a:cubicBezTo>
                <a:cubicBezTo>
                  <a:pt x="6" y="9"/>
                  <a:pt x="5" y="9"/>
                  <a:pt x="4" y="10"/>
                </a:cubicBezTo>
                <a:cubicBezTo>
                  <a:pt x="3" y="7"/>
                  <a:pt x="1" y="4"/>
                  <a:pt x="0" y="1"/>
                </a:cubicBezTo>
                <a:cubicBezTo>
                  <a:pt x="1" y="1"/>
                  <a:pt x="2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613"/>
          <p:cNvSpPr/>
          <p:nvPr/>
        </p:nvSpPr>
        <p:spPr bwMode="auto">
          <a:xfrm>
            <a:off x="6453188" y="3711575"/>
            <a:ext cx="12700" cy="19050"/>
          </a:xfrm>
          <a:custGeom>
            <a:avLst/>
            <a:gdLst>
              <a:gd name="T0" fmla="*/ 5 w 8"/>
              <a:gd name="T1" fmla="*/ 13 h 13"/>
              <a:gd name="T2" fmla="*/ 1 w 8"/>
              <a:gd name="T3" fmla="*/ 5 h 13"/>
              <a:gd name="T4" fmla="*/ 3 w 8"/>
              <a:gd name="T5" fmla="*/ 0 h 13"/>
              <a:gd name="T6" fmla="*/ 8 w 8"/>
              <a:gd name="T7" fmla="*/ 4 h 13"/>
              <a:gd name="T8" fmla="*/ 5 w 8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3">
                <a:moveTo>
                  <a:pt x="5" y="13"/>
                </a:moveTo>
                <a:cubicBezTo>
                  <a:pt x="2" y="9"/>
                  <a:pt x="1" y="7"/>
                  <a:pt x="1" y="5"/>
                </a:cubicBezTo>
                <a:cubicBezTo>
                  <a:pt x="0" y="4"/>
                  <a:pt x="2" y="2"/>
                  <a:pt x="3" y="0"/>
                </a:cubicBezTo>
                <a:cubicBezTo>
                  <a:pt x="5" y="2"/>
                  <a:pt x="7" y="3"/>
                  <a:pt x="8" y="4"/>
                </a:cubicBezTo>
                <a:cubicBezTo>
                  <a:pt x="8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614"/>
          <p:cNvSpPr/>
          <p:nvPr/>
        </p:nvSpPr>
        <p:spPr bwMode="auto">
          <a:xfrm>
            <a:off x="6361113" y="3698875"/>
            <a:ext cx="12700" cy="19050"/>
          </a:xfrm>
          <a:custGeom>
            <a:avLst/>
            <a:gdLst>
              <a:gd name="T0" fmla="*/ 5 w 9"/>
              <a:gd name="T1" fmla="*/ 13 h 13"/>
              <a:gd name="T2" fmla="*/ 1 w 9"/>
              <a:gd name="T3" fmla="*/ 6 h 13"/>
              <a:gd name="T4" fmla="*/ 4 w 9"/>
              <a:gd name="T5" fmla="*/ 0 h 13"/>
              <a:gd name="T6" fmla="*/ 8 w 9"/>
              <a:gd name="T7" fmla="*/ 4 h 13"/>
              <a:gd name="T8" fmla="*/ 5 w 9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3">
                <a:moveTo>
                  <a:pt x="5" y="13"/>
                </a:moveTo>
                <a:cubicBezTo>
                  <a:pt x="3" y="9"/>
                  <a:pt x="1" y="7"/>
                  <a:pt x="1" y="6"/>
                </a:cubicBezTo>
                <a:cubicBezTo>
                  <a:pt x="0" y="4"/>
                  <a:pt x="2" y="2"/>
                  <a:pt x="4" y="0"/>
                </a:cubicBezTo>
                <a:cubicBezTo>
                  <a:pt x="5" y="1"/>
                  <a:pt x="8" y="2"/>
                  <a:pt x="8" y="4"/>
                </a:cubicBezTo>
                <a:cubicBezTo>
                  <a:pt x="9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615"/>
          <p:cNvSpPr/>
          <p:nvPr/>
        </p:nvSpPr>
        <p:spPr bwMode="auto">
          <a:xfrm>
            <a:off x="4341813" y="3746500"/>
            <a:ext cx="17463" cy="17463"/>
          </a:xfrm>
          <a:custGeom>
            <a:avLst/>
            <a:gdLst>
              <a:gd name="T0" fmla="*/ 9 w 13"/>
              <a:gd name="T1" fmla="*/ 12 h 12"/>
              <a:gd name="T2" fmla="*/ 0 w 13"/>
              <a:gd name="T3" fmla="*/ 1 h 12"/>
              <a:gd name="T4" fmla="*/ 8 w 13"/>
              <a:gd name="T5" fmla="*/ 12 h 12"/>
              <a:gd name="T6" fmla="*/ 9 w 13"/>
              <a:gd name="T7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2">
                <a:moveTo>
                  <a:pt x="9" y="12"/>
                </a:moveTo>
                <a:cubicBezTo>
                  <a:pt x="6" y="9"/>
                  <a:pt x="4" y="5"/>
                  <a:pt x="0" y="1"/>
                </a:cubicBezTo>
                <a:cubicBezTo>
                  <a:pt x="13" y="0"/>
                  <a:pt x="5" y="9"/>
                  <a:pt x="8" y="12"/>
                </a:cubicBezTo>
                <a:cubicBezTo>
                  <a:pt x="9" y="12"/>
                  <a:pt x="9" y="12"/>
                  <a:pt x="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616"/>
          <p:cNvSpPr/>
          <p:nvPr/>
        </p:nvSpPr>
        <p:spPr bwMode="auto">
          <a:xfrm>
            <a:off x="5246688" y="3829050"/>
            <a:ext cx="485775" cy="47625"/>
          </a:xfrm>
          <a:custGeom>
            <a:avLst/>
            <a:gdLst>
              <a:gd name="T0" fmla="*/ 94 w 337"/>
              <a:gd name="T1" fmla="*/ 25 h 33"/>
              <a:gd name="T2" fmla="*/ 53 w 337"/>
              <a:gd name="T3" fmla="*/ 22 h 33"/>
              <a:gd name="T4" fmla="*/ 0 w 337"/>
              <a:gd name="T5" fmla="*/ 16 h 33"/>
              <a:gd name="T6" fmla="*/ 161 w 337"/>
              <a:gd name="T7" fmla="*/ 15 h 33"/>
              <a:gd name="T8" fmla="*/ 22 w 337"/>
              <a:gd name="T9" fmla="*/ 9 h 33"/>
              <a:gd name="T10" fmla="*/ 22 w 337"/>
              <a:gd name="T11" fmla="*/ 4 h 33"/>
              <a:gd name="T12" fmla="*/ 48 w 337"/>
              <a:gd name="T13" fmla="*/ 2 h 33"/>
              <a:gd name="T14" fmla="*/ 113 w 337"/>
              <a:gd name="T15" fmla="*/ 6 h 33"/>
              <a:gd name="T16" fmla="*/ 287 w 337"/>
              <a:gd name="T17" fmla="*/ 13 h 33"/>
              <a:gd name="T18" fmla="*/ 336 w 337"/>
              <a:gd name="T19" fmla="*/ 13 h 33"/>
              <a:gd name="T20" fmla="*/ 325 w 337"/>
              <a:gd name="T21" fmla="*/ 22 h 33"/>
              <a:gd name="T22" fmla="*/ 250 w 337"/>
              <a:gd name="T23" fmla="*/ 18 h 33"/>
              <a:gd name="T24" fmla="*/ 181 w 337"/>
              <a:gd name="T25" fmla="*/ 20 h 33"/>
              <a:gd name="T26" fmla="*/ 334 w 337"/>
              <a:gd name="T27" fmla="*/ 26 h 33"/>
              <a:gd name="T28" fmla="*/ 335 w 337"/>
              <a:gd name="T29" fmla="*/ 31 h 33"/>
              <a:gd name="T30" fmla="*/ 324 w 337"/>
              <a:gd name="T31" fmla="*/ 33 h 33"/>
              <a:gd name="T32" fmla="*/ 173 w 337"/>
              <a:gd name="T33" fmla="*/ 27 h 33"/>
              <a:gd name="T34" fmla="*/ 94 w 337"/>
              <a:gd name="T35" fmla="*/ 2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7" h="33">
                <a:moveTo>
                  <a:pt x="94" y="25"/>
                </a:moveTo>
                <a:cubicBezTo>
                  <a:pt x="80" y="24"/>
                  <a:pt x="67" y="23"/>
                  <a:pt x="53" y="22"/>
                </a:cubicBezTo>
                <a:cubicBezTo>
                  <a:pt x="35" y="20"/>
                  <a:pt x="18" y="20"/>
                  <a:pt x="0" y="16"/>
                </a:cubicBezTo>
                <a:cubicBezTo>
                  <a:pt x="54" y="12"/>
                  <a:pt x="108" y="20"/>
                  <a:pt x="161" y="15"/>
                </a:cubicBezTo>
                <a:cubicBezTo>
                  <a:pt x="115" y="13"/>
                  <a:pt x="69" y="11"/>
                  <a:pt x="22" y="9"/>
                </a:cubicBezTo>
                <a:cubicBezTo>
                  <a:pt x="22" y="8"/>
                  <a:pt x="22" y="6"/>
                  <a:pt x="22" y="4"/>
                </a:cubicBezTo>
                <a:cubicBezTo>
                  <a:pt x="30" y="0"/>
                  <a:pt x="40" y="2"/>
                  <a:pt x="48" y="2"/>
                </a:cubicBezTo>
                <a:cubicBezTo>
                  <a:pt x="70" y="3"/>
                  <a:pt x="91" y="5"/>
                  <a:pt x="113" y="6"/>
                </a:cubicBezTo>
                <a:cubicBezTo>
                  <a:pt x="171" y="8"/>
                  <a:pt x="229" y="11"/>
                  <a:pt x="287" y="13"/>
                </a:cubicBezTo>
                <a:cubicBezTo>
                  <a:pt x="303" y="14"/>
                  <a:pt x="320" y="13"/>
                  <a:pt x="336" y="13"/>
                </a:cubicBezTo>
                <a:cubicBezTo>
                  <a:pt x="337" y="22"/>
                  <a:pt x="330" y="22"/>
                  <a:pt x="325" y="22"/>
                </a:cubicBezTo>
                <a:cubicBezTo>
                  <a:pt x="300" y="21"/>
                  <a:pt x="275" y="19"/>
                  <a:pt x="250" y="18"/>
                </a:cubicBezTo>
                <a:cubicBezTo>
                  <a:pt x="227" y="18"/>
                  <a:pt x="204" y="18"/>
                  <a:pt x="181" y="20"/>
                </a:cubicBezTo>
                <a:cubicBezTo>
                  <a:pt x="232" y="22"/>
                  <a:pt x="283" y="24"/>
                  <a:pt x="334" y="26"/>
                </a:cubicBezTo>
                <a:cubicBezTo>
                  <a:pt x="334" y="28"/>
                  <a:pt x="335" y="30"/>
                  <a:pt x="335" y="31"/>
                </a:cubicBezTo>
                <a:cubicBezTo>
                  <a:pt x="331" y="32"/>
                  <a:pt x="327" y="33"/>
                  <a:pt x="324" y="33"/>
                </a:cubicBezTo>
                <a:cubicBezTo>
                  <a:pt x="273" y="31"/>
                  <a:pt x="223" y="28"/>
                  <a:pt x="173" y="27"/>
                </a:cubicBezTo>
                <a:cubicBezTo>
                  <a:pt x="146" y="26"/>
                  <a:pt x="120" y="26"/>
                  <a:pt x="94" y="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617"/>
          <p:cNvSpPr/>
          <p:nvPr/>
        </p:nvSpPr>
        <p:spPr bwMode="auto">
          <a:xfrm>
            <a:off x="8194676" y="3914775"/>
            <a:ext cx="26988" cy="130175"/>
          </a:xfrm>
          <a:custGeom>
            <a:avLst/>
            <a:gdLst>
              <a:gd name="T0" fmla="*/ 18 w 18"/>
              <a:gd name="T1" fmla="*/ 86 h 90"/>
              <a:gd name="T2" fmla="*/ 0 w 18"/>
              <a:gd name="T3" fmla="*/ 78 h 90"/>
              <a:gd name="T4" fmla="*/ 0 w 18"/>
              <a:gd name="T5" fmla="*/ 11 h 90"/>
              <a:gd name="T6" fmla="*/ 9 w 18"/>
              <a:gd name="T7" fmla="*/ 1 h 90"/>
              <a:gd name="T8" fmla="*/ 18 w 18"/>
              <a:gd name="T9" fmla="*/ 12 h 90"/>
              <a:gd name="T10" fmla="*/ 18 w 18"/>
              <a:gd name="T11" fmla="*/ 8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90">
                <a:moveTo>
                  <a:pt x="18" y="86"/>
                </a:moveTo>
                <a:cubicBezTo>
                  <a:pt x="7" y="90"/>
                  <a:pt x="0" y="89"/>
                  <a:pt x="0" y="78"/>
                </a:cubicBezTo>
                <a:cubicBezTo>
                  <a:pt x="0" y="55"/>
                  <a:pt x="0" y="33"/>
                  <a:pt x="0" y="11"/>
                </a:cubicBezTo>
                <a:cubicBezTo>
                  <a:pt x="0" y="6"/>
                  <a:pt x="2" y="1"/>
                  <a:pt x="9" y="1"/>
                </a:cubicBezTo>
                <a:cubicBezTo>
                  <a:pt x="17" y="0"/>
                  <a:pt x="18" y="5"/>
                  <a:pt x="18" y="12"/>
                </a:cubicBezTo>
                <a:cubicBezTo>
                  <a:pt x="18" y="36"/>
                  <a:pt x="18" y="61"/>
                  <a:pt x="18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618"/>
          <p:cNvSpPr/>
          <p:nvPr/>
        </p:nvSpPr>
        <p:spPr bwMode="auto">
          <a:xfrm>
            <a:off x="10375901" y="3824288"/>
            <a:ext cx="23813" cy="25400"/>
          </a:xfrm>
          <a:custGeom>
            <a:avLst/>
            <a:gdLst>
              <a:gd name="T0" fmla="*/ 5 w 17"/>
              <a:gd name="T1" fmla="*/ 17 h 17"/>
              <a:gd name="T2" fmla="*/ 11 w 17"/>
              <a:gd name="T3" fmla="*/ 0 h 17"/>
              <a:gd name="T4" fmla="*/ 4 w 17"/>
              <a:gd name="T5" fmla="*/ 16 h 17"/>
              <a:gd name="T6" fmla="*/ 5 w 17"/>
              <a:gd name="T7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17">
                <a:moveTo>
                  <a:pt x="5" y="17"/>
                </a:moveTo>
                <a:cubicBezTo>
                  <a:pt x="1" y="9"/>
                  <a:pt x="0" y="2"/>
                  <a:pt x="11" y="0"/>
                </a:cubicBezTo>
                <a:cubicBezTo>
                  <a:pt x="17" y="14"/>
                  <a:pt x="17" y="14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20"/>
          <p:cNvSpPr/>
          <p:nvPr/>
        </p:nvSpPr>
        <p:spPr bwMode="auto">
          <a:xfrm>
            <a:off x="4498976" y="3684588"/>
            <a:ext cx="25400" cy="25400"/>
          </a:xfrm>
          <a:custGeom>
            <a:avLst/>
            <a:gdLst>
              <a:gd name="T0" fmla="*/ 0 w 18"/>
              <a:gd name="T1" fmla="*/ 10 h 18"/>
              <a:gd name="T2" fmla="*/ 18 w 18"/>
              <a:gd name="T3" fmla="*/ 0 h 18"/>
              <a:gd name="T4" fmla="*/ 13 w 18"/>
              <a:gd name="T5" fmla="*/ 14 h 18"/>
              <a:gd name="T6" fmla="*/ 0 w 18"/>
              <a:gd name="T7" fmla="*/ 9 h 18"/>
              <a:gd name="T8" fmla="*/ 0 w 18"/>
              <a:gd name="T9" fmla="*/ 1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0" y="10"/>
                </a:moveTo>
                <a:cubicBezTo>
                  <a:pt x="4" y="7"/>
                  <a:pt x="9" y="5"/>
                  <a:pt x="18" y="0"/>
                </a:cubicBezTo>
                <a:cubicBezTo>
                  <a:pt x="15" y="8"/>
                  <a:pt x="15" y="13"/>
                  <a:pt x="13" y="14"/>
                </a:cubicBezTo>
                <a:cubicBezTo>
                  <a:pt x="7" y="18"/>
                  <a:pt x="2" y="16"/>
                  <a:pt x="0" y="9"/>
                </a:cubicBezTo>
                <a:cubicBezTo>
                  <a:pt x="0" y="9"/>
                  <a:pt x="0" y="10"/>
                  <a:pt x="0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1"/>
          <p:cNvSpPr/>
          <p:nvPr/>
        </p:nvSpPr>
        <p:spPr bwMode="auto">
          <a:xfrm>
            <a:off x="4525963" y="3665538"/>
            <a:ext cx="12700" cy="12700"/>
          </a:xfrm>
          <a:custGeom>
            <a:avLst/>
            <a:gdLst>
              <a:gd name="T0" fmla="*/ 9 w 9"/>
              <a:gd name="T1" fmla="*/ 5 h 9"/>
              <a:gd name="T2" fmla="*/ 4 w 9"/>
              <a:gd name="T3" fmla="*/ 9 h 9"/>
              <a:gd name="T4" fmla="*/ 0 w 9"/>
              <a:gd name="T5" fmla="*/ 4 h 9"/>
              <a:gd name="T6" fmla="*/ 4 w 9"/>
              <a:gd name="T7" fmla="*/ 1 h 9"/>
              <a:gd name="T8" fmla="*/ 9 w 9"/>
              <a:gd name="T9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9">
                <a:moveTo>
                  <a:pt x="9" y="5"/>
                </a:moveTo>
                <a:cubicBezTo>
                  <a:pt x="6" y="7"/>
                  <a:pt x="5" y="8"/>
                  <a:pt x="4" y="9"/>
                </a:cubicBezTo>
                <a:cubicBezTo>
                  <a:pt x="3" y="7"/>
                  <a:pt x="1" y="6"/>
                  <a:pt x="0" y="4"/>
                </a:cubicBezTo>
                <a:cubicBezTo>
                  <a:pt x="0" y="3"/>
                  <a:pt x="3" y="0"/>
                  <a:pt x="4" y="1"/>
                </a:cubicBezTo>
                <a:cubicBezTo>
                  <a:pt x="5" y="1"/>
                  <a:pt x="7" y="3"/>
                  <a:pt x="9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22"/>
          <p:cNvSpPr/>
          <p:nvPr/>
        </p:nvSpPr>
        <p:spPr bwMode="auto">
          <a:xfrm>
            <a:off x="9974263" y="3851275"/>
            <a:ext cx="26988" cy="22225"/>
          </a:xfrm>
          <a:custGeom>
            <a:avLst/>
            <a:gdLst>
              <a:gd name="T0" fmla="*/ 0 w 19"/>
              <a:gd name="T1" fmla="*/ 1 h 15"/>
              <a:gd name="T2" fmla="*/ 11 w 19"/>
              <a:gd name="T3" fmla="*/ 1 h 15"/>
              <a:gd name="T4" fmla="*/ 18 w 19"/>
              <a:gd name="T5" fmla="*/ 8 h 15"/>
              <a:gd name="T6" fmla="*/ 14 w 19"/>
              <a:gd name="T7" fmla="*/ 15 h 15"/>
              <a:gd name="T8" fmla="*/ 2 w 19"/>
              <a:gd name="T9" fmla="*/ 13 h 15"/>
              <a:gd name="T10" fmla="*/ 0 w 19"/>
              <a:gd name="T11" fmla="*/ 1 h 15"/>
              <a:gd name="T12" fmla="*/ 0 w 19"/>
              <a:gd name="T13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5">
                <a:moveTo>
                  <a:pt x="0" y="1"/>
                </a:moveTo>
                <a:cubicBezTo>
                  <a:pt x="3" y="1"/>
                  <a:pt x="7" y="0"/>
                  <a:pt x="11" y="1"/>
                </a:cubicBezTo>
                <a:cubicBezTo>
                  <a:pt x="14" y="2"/>
                  <a:pt x="17" y="5"/>
                  <a:pt x="18" y="8"/>
                </a:cubicBezTo>
                <a:cubicBezTo>
                  <a:pt x="19" y="9"/>
                  <a:pt x="16" y="14"/>
                  <a:pt x="14" y="15"/>
                </a:cubicBezTo>
                <a:cubicBezTo>
                  <a:pt x="10" y="15"/>
                  <a:pt x="5" y="15"/>
                  <a:pt x="2" y="13"/>
                </a:cubicBezTo>
                <a:cubicBezTo>
                  <a:pt x="0" y="10"/>
                  <a:pt x="1" y="5"/>
                  <a:pt x="0" y="1"/>
                </a:cubicBezTo>
                <a:cubicBezTo>
                  <a:pt x="0" y="1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24"/>
          <p:cNvSpPr/>
          <p:nvPr/>
        </p:nvSpPr>
        <p:spPr bwMode="auto">
          <a:xfrm>
            <a:off x="3876676" y="3997325"/>
            <a:ext cx="68263" cy="17463"/>
          </a:xfrm>
          <a:custGeom>
            <a:avLst/>
            <a:gdLst>
              <a:gd name="T0" fmla="*/ 39 w 47"/>
              <a:gd name="T1" fmla="*/ 12 h 12"/>
              <a:gd name="T2" fmla="*/ 17 w 47"/>
              <a:gd name="T3" fmla="*/ 9 h 12"/>
              <a:gd name="T4" fmla="*/ 0 w 47"/>
              <a:gd name="T5" fmla="*/ 0 h 12"/>
              <a:gd name="T6" fmla="*/ 47 w 47"/>
              <a:gd name="T7" fmla="*/ 4 h 12"/>
              <a:gd name="T8" fmla="*/ 39 w 47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12">
                <a:moveTo>
                  <a:pt x="39" y="12"/>
                </a:moveTo>
                <a:cubicBezTo>
                  <a:pt x="32" y="11"/>
                  <a:pt x="25" y="10"/>
                  <a:pt x="17" y="9"/>
                </a:cubicBezTo>
                <a:cubicBezTo>
                  <a:pt x="10" y="9"/>
                  <a:pt x="3" y="8"/>
                  <a:pt x="0" y="0"/>
                </a:cubicBezTo>
                <a:cubicBezTo>
                  <a:pt x="16" y="1"/>
                  <a:pt x="31" y="3"/>
                  <a:pt x="47" y="4"/>
                </a:cubicBezTo>
                <a:cubicBezTo>
                  <a:pt x="44" y="7"/>
                  <a:pt x="42" y="9"/>
                  <a:pt x="3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25"/>
          <p:cNvSpPr/>
          <p:nvPr/>
        </p:nvSpPr>
        <p:spPr bwMode="auto">
          <a:xfrm>
            <a:off x="4164013" y="2984500"/>
            <a:ext cx="19050" cy="25400"/>
          </a:xfrm>
          <a:custGeom>
            <a:avLst/>
            <a:gdLst>
              <a:gd name="T0" fmla="*/ 13 w 13"/>
              <a:gd name="T1" fmla="*/ 0 h 17"/>
              <a:gd name="T2" fmla="*/ 13 w 13"/>
              <a:gd name="T3" fmla="*/ 16 h 17"/>
              <a:gd name="T4" fmla="*/ 5 w 13"/>
              <a:gd name="T5" fmla="*/ 0 h 17"/>
              <a:gd name="T6" fmla="*/ 13 w 13"/>
              <a:gd name="T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7">
                <a:moveTo>
                  <a:pt x="13" y="0"/>
                </a:moveTo>
                <a:cubicBezTo>
                  <a:pt x="13" y="6"/>
                  <a:pt x="13" y="11"/>
                  <a:pt x="13" y="16"/>
                </a:cubicBezTo>
                <a:cubicBezTo>
                  <a:pt x="0" y="17"/>
                  <a:pt x="6" y="6"/>
                  <a:pt x="5" y="0"/>
                </a:cubicBezTo>
                <a:cubicBezTo>
                  <a:pt x="8" y="0"/>
                  <a:pt x="10" y="0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649"/>
          <p:cNvSpPr/>
          <p:nvPr/>
        </p:nvSpPr>
        <p:spPr bwMode="auto">
          <a:xfrm>
            <a:off x="4273551" y="2992438"/>
            <a:ext cx="23813" cy="44450"/>
          </a:xfrm>
          <a:custGeom>
            <a:avLst/>
            <a:gdLst>
              <a:gd name="T0" fmla="*/ 3 w 17"/>
              <a:gd name="T1" fmla="*/ 0 h 31"/>
              <a:gd name="T2" fmla="*/ 17 w 17"/>
              <a:gd name="T3" fmla="*/ 25 h 31"/>
              <a:gd name="T4" fmla="*/ 1 w 17"/>
              <a:gd name="T5" fmla="*/ 31 h 31"/>
              <a:gd name="T6" fmla="*/ 0 w 17"/>
              <a:gd name="T7" fmla="*/ 20 h 31"/>
              <a:gd name="T8" fmla="*/ 6 w 17"/>
              <a:gd name="T9" fmla="*/ 17 h 31"/>
              <a:gd name="T10" fmla="*/ 4 w 17"/>
              <a:gd name="T11" fmla="*/ 8 h 31"/>
              <a:gd name="T12" fmla="*/ 3 w 17"/>
              <a:gd name="T13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31">
                <a:moveTo>
                  <a:pt x="3" y="0"/>
                </a:moveTo>
                <a:cubicBezTo>
                  <a:pt x="13" y="7"/>
                  <a:pt x="4" y="20"/>
                  <a:pt x="17" y="25"/>
                </a:cubicBezTo>
                <a:cubicBezTo>
                  <a:pt x="12" y="26"/>
                  <a:pt x="8" y="28"/>
                  <a:pt x="1" y="31"/>
                </a:cubicBezTo>
                <a:cubicBezTo>
                  <a:pt x="1" y="26"/>
                  <a:pt x="1" y="23"/>
                  <a:pt x="0" y="20"/>
                </a:cubicBezTo>
                <a:cubicBezTo>
                  <a:pt x="6" y="25"/>
                  <a:pt x="6" y="20"/>
                  <a:pt x="6" y="17"/>
                </a:cubicBezTo>
                <a:cubicBezTo>
                  <a:pt x="6" y="14"/>
                  <a:pt x="4" y="11"/>
                  <a:pt x="4" y="8"/>
                </a:cubicBezTo>
                <a:cubicBezTo>
                  <a:pt x="3" y="6"/>
                  <a:pt x="3" y="3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650"/>
          <p:cNvSpPr/>
          <p:nvPr/>
        </p:nvSpPr>
        <p:spPr bwMode="auto">
          <a:xfrm>
            <a:off x="4300538" y="3013075"/>
            <a:ext cx="20638" cy="23813"/>
          </a:xfrm>
          <a:custGeom>
            <a:avLst/>
            <a:gdLst>
              <a:gd name="T0" fmla="*/ 14 w 14"/>
              <a:gd name="T1" fmla="*/ 0 h 16"/>
              <a:gd name="T2" fmla="*/ 13 w 14"/>
              <a:gd name="T3" fmla="*/ 16 h 16"/>
              <a:gd name="T4" fmla="*/ 14 w 14"/>
              <a:gd name="T5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6">
                <a:moveTo>
                  <a:pt x="14" y="0"/>
                </a:moveTo>
                <a:cubicBezTo>
                  <a:pt x="14" y="5"/>
                  <a:pt x="14" y="10"/>
                  <a:pt x="13" y="16"/>
                </a:cubicBezTo>
                <a:cubicBezTo>
                  <a:pt x="0" y="10"/>
                  <a:pt x="11" y="5"/>
                  <a:pt x="1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651"/>
          <p:cNvSpPr/>
          <p:nvPr/>
        </p:nvSpPr>
        <p:spPr bwMode="auto">
          <a:xfrm>
            <a:off x="4337051" y="3051175"/>
            <a:ext cx="14288" cy="23813"/>
          </a:xfrm>
          <a:custGeom>
            <a:avLst/>
            <a:gdLst>
              <a:gd name="T0" fmla="*/ 1 w 10"/>
              <a:gd name="T1" fmla="*/ 17 h 17"/>
              <a:gd name="T2" fmla="*/ 6 w 10"/>
              <a:gd name="T3" fmla="*/ 0 h 17"/>
              <a:gd name="T4" fmla="*/ 10 w 10"/>
              <a:gd name="T5" fmla="*/ 2 h 17"/>
              <a:gd name="T6" fmla="*/ 0 w 10"/>
              <a:gd name="T7" fmla="*/ 16 h 17"/>
              <a:gd name="T8" fmla="*/ 1 w 10"/>
              <a:gd name="T9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7">
                <a:moveTo>
                  <a:pt x="1" y="17"/>
                </a:moveTo>
                <a:cubicBezTo>
                  <a:pt x="2" y="11"/>
                  <a:pt x="4" y="6"/>
                  <a:pt x="6" y="0"/>
                </a:cubicBezTo>
                <a:cubicBezTo>
                  <a:pt x="7" y="1"/>
                  <a:pt x="9" y="1"/>
                  <a:pt x="10" y="2"/>
                </a:cubicBezTo>
                <a:cubicBezTo>
                  <a:pt x="9" y="8"/>
                  <a:pt x="7" y="14"/>
                  <a:pt x="0" y="16"/>
                </a:cubicBezTo>
                <a:cubicBezTo>
                  <a:pt x="0" y="16"/>
                  <a:pt x="1" y="17"/>
                  <a:pt x="1" y="1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652"/>
          <p:cNvSpPr/>
          <p:nvPr/>
        </p:nvSpPr>
        <p:spPr bwMode="auto">
          <a:xfrm>
            <a:off x="2925763" y="3267075"/>
            <a:ext cx="14288" cy="19050"/>
          </a:xfrm>
          <a:custGeom>
            <a:avLst/>
            <a:gdLst>
              <a:gd name="T0" fmla="*/ 6 w 10"/>
              <a:gd name="T1" fmla="*/ 13 h 13"/>
              <a:gd name="T2" fmla="*/ 0 w 10"/>
              <a:gd name="T3" fmla="*/ 4 h 13"/>
              <a:gd name="T4" fmla="*/ 10 w 10"/>
              <a:gd name="T5" fmla="*/ 9 h 13"/>
              <a:gd name="T6" fmla="*/ 6 w 10"/>
              <a:gd name="T7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3">
                <a:moveTo>
                  <a:pt x="6" y="13"/>
                </a:moveTo>
                <a:cubicBezTo>
                  <a:pt x="4" y="10"/>
                  <a:pt x="2" y="7"/>
                  <a:pt x="0" y="4"/>
                </a:cubicBezTo>
                <a:cubicBezTo>
                  <a:pt x="9" y="0"/>
                  <a:pt x="6" y="8"/>
                  <a:pt x="10" y="9"/>
                </a:cubicBezTo>
                <a:cubicBezTo>
                  <a:pt x="8" y="11"/>
                  <a:pt x="7" y="12"/>
                  <a:pt x="6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653"/>
          <p:cNvSpPr/>
          <p:nvPr/>
        </p:nvSpPr>
        <p:spPr bwMode="auto">
          <a:xfrm>
            <a:off x="3101976" y="3267075"/>
            <a:ext cx="14288" cy="22225"/>
          </a:xfrm>
          <a:custGeom>
            <a:avLst/>
            <a:gdLst>
              <a:gd name="T0" fmla="*/ 6 w 11"/>
              <a:gd name="T1" fmla="*/ 0 h 16"/>
              <a:gd name="T2" fmla="*/ 10 w 11"/>
              <a:gd name="T3" fmla="*/ 0 h 16"/>
              <a:gd name="T4" fmla="*/ 0 w 11"/>
              <a:gd name="T5" fmla="*/ 16 h 16"/>
              <a:gd name="T6" fmla="*/ 6 w 11"/>
              <a:gd name="T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16">
                <a:moveTo>
                  <a:pt x="6" y="0"/>
                </a:moveTo>
                <a:cubicBezTo>
                  <a:pt x="7" y="0"/>
                  <a:pt x="9" y="0"/>
                  <a:pt x="10" y="0"/>
                </a:cubicBezTo>
                <a:cubicBezTo>
                  <a:pt x="9" y="6"/>
                  <a:pt x="11" y="14"/>
                  <a:pt x="0" y="16"/>
                </a:cubicBezTo>
                <a:cubicBezTo>
                  <a:pt x="2" y="10"/>
                  <a:pt x="4" y="5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654"/>
          <p:cNvSpPr/>
          <p:nvPr/>
        </p:nvSpPr>
        <p:spPr bwMode="auto">
          <a:xfrm>
            <a:off x="3092451" y="3257550"/>
            <a:ext cx="17463" cy="11113"/>
          </a:xfrm>
          <a:custGeom>
            <a:avLst/>
            <a:gdLst>
              <a:gd name="T0" fmla="*/ 10 w 12"/>
              <a:gd name="T1" fmla="*/ 0 h 8"/>
              <a:gd name="T2" fmla="*/ 12 w 12"/>
              <a:gd name="T3" fmla="*/ 8 h 8"/>
              <a:gd name="T4" fmla="*/ 3 w 12"/>
              <a:gd name="T5" fmla="*/ 7 h 8"/>
              <a:gd name="T6" fmla="*/ 10 w 12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8">
                <a:moveTo>
                  <a:pt x="10" y="0"/>
                </a:moveTo>
                <a:cubicBezTo>
                  <a:pt x="11" y="2"/>
                  <a:pt x="11" y="5"/>
                  <a:pt x="12" y="8"/>
                </a:cubicBezTo>
                <a:cubicBezTo>
                  <a:pt x="9" y="7"/>
                  <a:pt x="4" y="8"/>
                  <a:pt x="3" y="7"/>
                </a:cubicBezTo>
                <a:cubicBezTo>
                  <a:pt x="0" y="0"/>
                  <a:pt x="8" y="3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890" name="图片 889">
            <a:hlinkClick r:id="rId3"/>
          </p:cNvPr>
          <p:cNvPicPr>
            <a:picLocks noChangeAspect="1"/>
          </p:cNvPicPr>
          <p:nvPr/>
        </p:nvPicPr>
        <p:blipFill>
          <a:blip r:embed="rId4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153" y="3702049"/>
            <a:ext cx="7780276" cy="277200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项目成果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>
          <a:xfrm>
            <a:off x="960840" y="3428999"/>
            <a:ext cx="5210175" cy="387203"/>
          </a:xfrm>
        </p:spPr>
        <p:txBody>
          <a:bodyPr>
            <a:normAutofit/>
          </a:bodyPr>
          <a:lstStyle/>
          <a:p>
            <a:r>
              <a:rPr lang="en-US" altLang="zh-CN" dirty="0"/>
              <a:t>Project Achievements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535" name="图片 534"/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162" y="2934949"/>
            <a:ext cx="5847404" cy="3530228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项目创新点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软件工程管理</a:t>
            </a:r>
            <a:r>
              <a:rPr lang="en-US" altLang="zh-CN" dirty="0"/>
              <a:t>G06</a:t>
            </a:r>
            <a:r>
              <a:rPr lang="zh-CN" altLang="en-US" dirty="0"/>
              <a:t>小组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>
          <a:xfrm>
            <a:off x="960840" y="3429001"/>
            <a:ext cx="5210175" cy="400698"/>
          </a:xfrm>
        </p:spPr>
        <p:txBody>
          <a:bodyPr/>
          <a:lstStyle/>
          <a:p>
            <a:r>
              <a:rPr lang="en-US" altLang="zh-CN" dirty="0"/>
              <a:t>Project Features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7</a:t>
            </a:fld>
            <a:endParaRPr lang="zh-CN" altLang="en-US" dirty="0"/>
          </a:p>
        </p:txBody>
      </p:sp>
      <p:pic>
        <p:nvPicPr>
          <p:cNvPr id="14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14" y="1490129"/>
            <a:ext cx="6233853" cy="5158855"/>
          </a:xfrm>
          <a:prstGeom prst="rect">
            <a:avLst/>
          </a:prstGeom>
        </p:spPr>
      </p:pic>
      <p:sp>
        <p:nvSpPr>
          <p:cNvPr id="15" name="Título 1"/>
          <p:cNvSpPr txBox="1"/>
          <p:nvPr/>
        </p:nvSpPr>
        <p:spPr>
          <a:xfrm>
            <a:off x="2215045" y="2571204"/>
            <a:ext cx="1668410" cy="857796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en-US" altLang="zh-CN" sz="3600" dirty="0"/>
              <a:t>UI</a:t>
            </a:r>
            <a:r>
              <a:rPr lang="zh-CN" altLang="en-US" sz="3600" dirty="0"/>
              <a:t>设计</a:t>
            </a:r>
            <a:endParaRPr lang="es-ES_tradnl" sz="3600" dirty="0"/>
          </a:p>
        </p:txBody>
      </p:sp>
      <p:sp>
        <p:nvSpPr>
          <p:cNvPr id="16" name="CuadroTexto 5"/>
          <p:cNvSpPr txBox="1"/>
          <p:nvPr/>
        </p:nvSpPr>
        <p:spPr>
          <a:xfrm>
            <a:off x="1007100" y="3617686"/>
            <a:ext cx="3975279" cy="816890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数据与可视化地图分左右两部分展示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筛选结果实时显示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0" name="图片占位符 2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" r="1305"/>
          <a:stretch>
            <a:fillRect/>
          </a:stretch>
        </p:blipFill>
        <p:spPr>
          <a:xfrm>
            <a:off x="5780313" y="1600200"/>
            <a:ext cx="6027057" cy="3520440"/>
          </a:xfrm>
          <a:prstGeom prst="rect">
            <a:avLst/>
          </a:prstGeom>
          <a:solidFill>
            <a:srgbClr val="FF86E3"/>
          </a:solidFill>
        </p:spPr>
      </p:pic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03 </a:t>
            </a:r>
            <a:r>
              <a:rPr lang="zh-CN" altLang="en-US" dirty="0"/>
              <a:t>项目创新点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Features</a:t>
            </a:r>
            <a:endParaRPr lang="zh-CN" alt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1914525" y="2533650"/>
            <a:ext cx="1969135" cy="895350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600" dirty="0"/>
              <a:t>数据预测</a:t>
            </a:r>
            <a:endParaRPr lang="es-ES_tradnl" sz="3600" dirty="0"/>
          </a:p>
        </p:txBody>
      </p:sp>
      <p:sp>
        <p:nvSpPr>
          <p:cNvPr id="16" name="CuadroTexto 5"/>
          <p:cNvSpPr txBox="1"/>
          <p:nvPr/>
        </p:nvSpPr>
        <p:spPr>
          <a:xfrm>
            <a:off x="1007100" y="3617686"/>
            <a:ext cx="3975279" cy="816890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根据已有数据使用线性回归方式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预测</a:t>
            </a:r>
            <a:r>
              <a:rPr lang="en-US" altLang="zh-CN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2023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年数据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03 </a:t>
            </a:r>
            <a:r>
              <a:rPr lang="zh-CN" altLang="en-US" dirty="0"/>
              <a:t>项目创新点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Features</a:t>
            </a:r>
            <a:endParaRPr lang="zh-CN" alt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113" y="2862494"/>
            <a:ext cx="1263639" cy="126363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883640" y="3150911"/>
            <a:ext cx="1347029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en-US" altLang="zh-CN" dirty="0"/>
              <a:t>2013-2019</a:t>
            </a:r>
            <a:r>
              <a:rPr lang="zh-CN" altLang="en-US" dirty="0"/>
              <a:t>年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数据</a:t>
            </a:r>
            <a:endParaRPr lang="en-US" altLang="zh-CN" dirty="0"/>
          </a:p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217792" y="3397724"/>
            <a:ext cx="1347029" cy="34176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92500" lnSpcReduction="20000"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en-US" altLang="zh-CN" dirty="0"/>
              <a:t>2023</a:t>
            </a:r>
            <a:r>
              <a:rPr lang="zh-CN" altLang="en-US" dirty="0"/>
              <a:t>年数据</a:t>
            </a:r>
            <a:endParaRPr lang="en-US" altLang="zh-CN" dirty="0"/>
          </a:p>
          <a:p>
            <a:pPr algn="l">
              <a:lnSpc>
                <a:spcPct val="125000"/>
              </a:lnSpc>
              <a:spcAft>
                <a:spcPts val="500"/>
              </a:spcAft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15486" y="1480457"/>
            <a:ext cx="442685" cy="4027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15" name="Título 1"/>
          <p:cNvSpPr txBox="1"/>
          <p:nvPr/>
        </p:nvSpPr>
        <p:spPr>
          <a:xfrm>
            <a:off x="1814747" y="2619741"/>
            <a:ext cx="2169886" cy="857796"/>
          </a:xfrm>
          <a:prstGeom prst="rect">
            <a:avLst/>
          </a:prstGeom>
        </p:spPr>
        <p:txBody>
          <a:bodyPr lIns="0" rIns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sz="3600" dirty="0"/>
              <a:t>多平台适配</a:t>
            </a:r>
            <a:endParaRPr lang="es-ES_tradnl" sz="3600" dirty="0"/>
          </a:p>
        </p:txBody>
      </p:sp>
      <p:sp>
        <p:nvSpPr>
          <p:cNvPr id="16" name="CuadroTexto 5"/>
          <p:cNvSpPr txBox="1"/>
          <p:nvPr/>
        </p:nvSpPr>
        <p:spPr>
          <a:xfrm>
            <a:off x="912051" y="3651709"/>
            <a:ext cx="3975279" cy="1227259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在不同平台上均能展示出良好的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可视化结果</a:t>
            </a:r>
            <a:endParaRPr lang="en-US" altLang="zh-CN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ct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sz="1800" b="1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待插入网站最终成品图片</a:t>
            </a:r>
            <a:endParaRPr lang="en-US" altLang="zh-CN" sz="1800" b="1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/>
          </p:nvPr>
        </p:nvSpPr>
        <p:spPr>
          <a:xfrm>
            <a:off x="1006024" y="31068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03 </a:t>
            </a:r>
            <a:r>
              <a:rPr lang="zh-CN" altLang="en-US" dirty="0"/>
              <a:t>项目创新点</a:t>
            </a:r>
          </a:p>
        </p:txBody>
      </p:sp>
      <p:sp>
        <p:nvSpPr>
          <p:cNvPr id="7" name="文本占位符 48"/>
          <p:cNvSpPr txBox="1"/>
          <p:nvPr/>
        </p:nvSpPr>
        <p:spPr>
          <a:xfrm>
            <a:off x="912051" y="889054"/>
            <a:ext cx="5210175" cy="3906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/>
              <a:t>Project Features</a:t>
            </a:r>
            <a:endParaRPr lang="zh-CN" alt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4629" y="1807029"/>
            <a:ext cx="362857" cy="3239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占位符 2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401"/>
          <a:stretch>
            <a:fillRect/>
          </a:stretch>
        </p:blipFill>
        <p:spPr>
          <a:xfrm flipH="1">
            <a:off x="7575770" y="3831315"/>
            <a:ext cx="2749036" cy="1605419"/>
          </a:xfrm>
          <a:prstGeom prst="rect">
            <a:avLst/>
          </a:prstGeom>
          <a:solidFill>
            <a:srgbClr val="FF86E3"/>
          </a:solidFill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7414" y="4315588"/>
            <a:ext cx="869194" cy="860117"/>
          </a:xfrm>
          <a:prstGeom prst="rect">
            <a:avLst/>
          </a:prstGeom>
        </p:spPr>
      </p:pic>
      <p:pic>
        <p:nvPicPr>
          <p:cNvPr id="30" name="图片占位符 2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0" b="2530"/>
          <a:stretch>
            <a:fillRect/>
          </a:stretch>
        </p:blipFill>
        <p:spPr>
          <a:xfrm>
            <a:off x="7575770" y="1636558"/>
            <a:ext cx="2749036" cy="1605419"/>
          </a:xfrm>
          <a:prstGeom prst="rect">
            <a:avLst/>
          </a:prstGeom>
          <a:solidFill>
            <a:srgbClr val="FF86E3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7414" y="2020638"/>
            <a:ext cx="869194" cy="837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192aa792-ee05-4672-8743-dc9998305202"/>
  <p:tag name="COMMONDATA" val="eyJoZGlkIjoiYTljOWFkNGFiZTg1NTFmNTM5YTE5NGIzNGI0MWI1NzEifQ=="/>
</p:tagLst>
</file>

<file path=ppt/theme/theme1.xml><?xml version="1.0" encoding="utf-8"?>
<a:theme xmlns:a="http://schemas.openxmlformats.org/drawingml/2006/main" name="Office 主题​​">
  <a:themeElements>
    <a:clrScheme name="浙江大学母版色彩">
      <a:dk1>
        <a:srgbClr val="3F3F3F"/>
      </a:dk1>
      <a:lt1>
        <a:srgbClr val="FFFFFF"/>
      </a:lt1>
      <a:dk2>
        <a:srgbClr val="003F88"/>
      </a:dk2>
      <a:lt2>
        <a:srgbClr val="D8D8D8"/>
      </a:lt2>
      <a:accent1>
        <a:srgbClr val="FFD54F"/>
      </a:accent1>
      <a:accent2>
        <a:srgbClr val="006EB6"/>
      </a:accent2>
      <a:accent3>
        <a:srgbClr val="B01F24"/>
      </a:accent3>
      <a:accent4>
        <a:srgbClr val="616161"/>
      </a:accent4>
      <a:accent5>
        <a:srgbClr val="7F7F7F"/>
      </a:accent5>
      <a:accent6>
        <a:srgbClr val="ACACAC"/>
      </a:accent6>
      <a:hlink>
        <a:srgbClr val="1F1F1F"/>
      </a:hlink>
      <a:folHlink>
        <a:srgbClr val="BFBFBF"/>
      </a:folHlink>
    </a:clrScheme>
    <a:fontScheme name="hnguc2yk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>
        <a:normAutofit/>
      </a:bodyPr>
      <a:lstStyle>
        <a:defPPr algn="l">
          <a:lnSpc>
            <a:spcPct val="125000"/>
          </a:lnSpc>
          <a:spcAft>
            <a:spcPts val="500"/>
          </a:spcAft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1173</Words>
  <Application>Microsoft Office PowerPoint</Application>
  <PresentationFormat>宽屏</PresentationFormat>
  <Paragraphs>248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等线</vt:lpstr>
      <vt:lpstr>方正粗雅宋简体</vt:lpstr>
      <vt:lpstr>方正准雅宋简体</vt:lpstr>
      <vt:lpstr>Microsoft YaHei</vt:lpstr>
      <vt:lpstr>Microsoft YaHei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PowerPoint 演示文稿</vt:lpstr>
      <vt:lpstr>PowerPoint 演示文稿</vt:lpstr>
      <vt:lpstr>PowerPoint 演示文稿</vt:lpstr>
      <vt:lpstr>01 项目介绍</vt:lpstr>
      <vt:lpstr>PowerPoint 演示文稿</vt:lpstr>
      <vt:lpstr>PowerPoint 演示文稿</vt:lpstr>
      <vt:lpstr>03 项目创新点</vt:lpstr>
      <vt:lpstr>03 项目创新点</vt:lpstr>
      <vt:lpstr>03 项目创新点</vt:lpstr>
      <vt:lpstr>03 项目创新点</vt:lpstr>
      <vt:lpstr>03 项目创新点</vt:lpstr>
      <vt:lpstr>PowerPoint 演示文稿</vt:lpstr>
      <vt:lpstr>04 项目过程管理</vt:lpstr>
      <vt:lpstr>04 项目过程管理</vt:lpstr>
      <vt:lpstr>04 项目过程管理</vt:lpstr>
      <vt:lpstr>04 项目过程管理</vt:lpstr>
      <vt:lpstr>04 项目过程管理</vt:lpstr>
      <vt:lpstr>04 项目过程管理</vt:lpstr>
      <vt:lpstr>04 项目过程管理</vt:lpstr>
      <vt:lpstr>PowerPoint 演示文稿</vt:lpstr>
      <vt:lpstr>05 总结与反思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Lynn Fu</dc:creator>
  <cp:lastModifiedBy>沈 韵沨</cp:lastModifiedBy>
  <cp:revision>39</cp:revision>
  <dcterms:created xsi:type="dcterms:W3CDTF">2019-04-08T08:24:00Z</dcterms:created>
  <dcterms:modified xsi:type="dcterms:W3CDTF">2022-12-25T05:57:06Z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2019-04-13T09:12:31.5970499Z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c1efdefd-7163-4249-a0d1-35a0735e084a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BE7E7AFE621F4444BECD7346C74CFA0D</vt:lpwstr>
  </property>
  <property fmtid="{D5CDD505-2E9C-101B-9397-08002B2CF9AE}" pid="12" name="KSOProductBuildVer">
    <vt:lpwstr>2052-11.1.0.12970</vt:lpwstr>
  </property>
</Properties>
</file>